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4"/>
  </p:notesMasterIdLst>
  <p:handoutMasterIdLst>
    <p:handoutMasterId r:id="rId35"/>
  </p:handoutMasterIdLst>
  <p:sldIdLst>
    <p:sldId id="754" r:id="rId5"/>
    <p:sldId id="799" r:id="rId6"/>
    <p:sldId id="810" r:id="rId7"/>
    <p:sldId id="825" r:id="rId8"/>
    <p:sldId id="805" r:id="rId9"/>
    <p:sldId id="806" r:id="rId10"/>
    <p:sldId id="800" r:id="rId11"/>
    <p:sldId id="801" r:id="rId12"/>
    <p:sldId id="802" r:id="rId13"/>
    <p:sldId id="803" r:id="rId14"/>
    <p:sldId id="804" r:id="rId15"/>
    <p:sldId id="807" r:id="rId16"/>
    <p:sldId id="811" r:id="rId17"/>
    <p:sldId id="808" r:id="rId18"/>
    <p:sldId id="809" r:id="rId19"/>
    <p:sldId id="812" r:id="rId20"/>
    <p:sldId id="813" r:id="rId21"/>
    <p:sldId id="814" r:id="rId22"/>
    <p:sldId id="817" r:id="rId23"/>
    <p:sldId id="818" r:id="rId24"/>
    <p:sldId id="819" r:id="rId25"/>
    <p:sldId id="820" r:id="rId26"/>
    <p:sldId id="821" r:id="rId27"/>
    <p:sldId id="822" r:id="rId28"/>
    <p:sldId id="815" r:id="rId29"/>
    <p:sldId id="816" r:id="rId30"/>
    <p:sldId id="823" r:id="rId31"/>
    <p:sldId id="824" r:id="rId32"/>
    <p:sldId id="755" r:id="rId33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200"/>
    <a:srgbClr val="FF3399"/>
    <a:srgbClr val="E8E8E8"/>
    <a:srgbClr val="DEDEDE"/>
    <a:srgbClr val="F8F8F8"/>
    <a:srgbClr val="B3B3B3"/>
    <a:srgbClr val="6E6E6E"/>
    <a:srgbClr val="0071C5"/>
    <a:srgbClr val="4A4A4A"/>
    <a:srgbClr val="0C3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 autoAdjust="0"/>
    <p:restoredTop sz="91003" autoAdjust="0"/>
  </p:normalViewPr>
  <p:slideViewPr>
    <p:cSldViewPr snapToGrid="0">
      <p:cViewPr varScale="1">
        <p:scale>
          <a:sx n="125" d="100"/>
          <a:sy n="125" d="100"/>
        </p:scale>
        <p:origin x="90" y="51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AB6C7-3A59-4732-BB2D-0D38D6CC881B}"/>
              </a:ext>
            </a:extLst>
          </p:cNvPr>
          <p:cNvSpPr txBox="1"/>
          <p:nvPr userDrawn="1"/>
        </p:nvSpPr>
        <p:spPr>
          <a:xfrm>
            <a:off x="208624" y="5778070"/>
            <a:ext cx="1505876" cy="2631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1200" dirty="0">
                <a:solidFill>
                  <a:srgbClr val="D7D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2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&lt;C++&gt;</a:t>
            </a: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accent4"/>
          </a:solidFill>
          <a:latin typeface="Trebuchet MS" pitchFamily="34" charset="0"/>
        </a:defRPr>
      </a:lvl2pPr>
      <a:lvl3pPr marL="108902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Olsen | </a:t>
            </a:r>
            <a:r>
              <a:rPr lang="en-US" dirty="0" err="1"/>
              <a:t>PDXCpp</a:t>
            </a:r>
            <a:r>
              <a:rPr lang="en-US" dirty="0"/>
              <a:t> | December 17, 2019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C++20 Concepts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2901-18B8-4406-9E89-52379B3B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D6F3-6BE2-4CA3-B332-ABDEBB69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type-requirement</a:t>
            </a:r>
            <a:r>
              <a:rPr lang="en-US" dirty="0"/>
              <a:t> : </a:t>
            </a:r>
            <a:r>
              <a:rPr lang="en-US" b="1" dirty="0" err="1">
                <a:latin typeface="Lucida Console" panose="020B0609040504020204" pitchFamily="49" charset="0"/>
              </a:rPr>
              <a:t>typename</a:t>
            </a:r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Is the given name valid and the name of a type?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T::value_type;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my_container</a:t>
            </a:r>
            <a:r>
              <a:rPr lang="en-US" dirty="0">
                <a:latin typeface="Lucida Console" panose="020B0609040504020204" pitchFamily="49" charset="0"/>
              </a:rPr>
              <a:t>&lt;T&gt;;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65596-5F6B-4BE7-9D8F-B4961E2E10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 requirement</a:t>
            </a:r>
          </a:p>
        </p:txBody>
      </p:sp>
    </p:spTree>
    <p:extLst>
      <p:ext uri="{BB962C8B-B14F-4D97-AF65-F5344CB8AC3E}">
        <p14:creationId xmlns:p14="http://schemas.microsoft.com/office/powerpoint/2010/main" val="11215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42AC-96A7-4672-B5DC-DE85606F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2047-1BD8-4555-B2A5-FF57F624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compound-requirement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{</a:t>
            </a:r>
            <a:r>
              <a:rPr lang="en-US" dirty="0"/>
              <a:t> </a:t>
            </a:r>
            <a:r>
              <a:rPr lang="en-US" i="1" dirty="0"/>
              <a:t>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}</a:t>
            </a:r>
            <a:r>
              <a:rPr lang="en-US" dirty="0"/>
              <a:t> [ </a:t>
            </a:r>
            <a:r>
              <a:rPr lang="en-US" b="1" dirty="0" err="1">
                <a:latin typeface="Lucida Console" panose="020B0609040504020204" pitchFamily="49" charset="0"/>
              </a:rPr>
              <a:t>noexcept</a:t>
            </a:r>
            <a:r>
              <a:rPr lang="en-US" dirty="0"/>
              <a:t> ] [ </a:t>
            </a:r>
            <a:r>
              <a:rPr lang="en-US" b="1" dirty="0">
                <a:latin typeface="Lucida Console" panose="020B0609040504020204" pitchFamily="49" charset="0"/>
              </a:rPr>
              <a:t>-&gt;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  <a:r>
              <a:rPr lang="en-US" dirty="0"/>
              <a:t> ]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/>
              <a:t>Is the expression valid?</a:t>
            </a:r>
            <a:br>
              <a:rPr lang="en-US" dirty="0"/>
            </a:br>
            <a:r>
              <a:rPr lang="en-US" dirty="0"/>
              <a:t>Is the expression </a:t>
            </a:r>
            <a:r>
              <a:rPr lang="en-US" dirty="0" err="1">
                <a:latin typeface="Lucida Console" panose="020B0609040504020204" pitchFamily="49" charset="0"/>
              </a:rPr>
              <a:t>noexcept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Does the expression satisfy the given constraint?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(T a, T b)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{ *a } -&gt; </a:t>
            </a:r>
            <a:r>
              <a:rPr lang="en-US" dirty="0" err="1">
                <a:latin typeface="Lucida Console" panose="020B0609040504020204" pitchFamily="49" charset="0"/>
              </a:rPr>
              <a:t>convertible_to</a:t>
            </a:r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T::value_type&gt;;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{ ++a } -&gt;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&lt;T&amp;&gt;;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{ a == b } </a:t>
            </a:r>
            <a:r>
              <a:rPr lang="en-US" dirty="0" err="1">
                <a:latin typeface="Lucida Console" panose="020B0609040504020204" pitchFamily="49" charset="0"/>
              </a:rPr>
              <a:t>noexcept</a:t>
            </a:r>
            <a:r>
              <a:rPr lang="en-US" dirty="0">
                <a:latin typeface="Lucida Console" panose="020B0609040504020204" pitchFamily="49" charset="0"/>
              </a:rPr>
              <a:t> -&gt; </a:t>
            </a:r>
            <a:r>
              <a:rPr lang="en-US" dirty="0" err="1">
                <a:latin typeface="Lucida Console" panose="020B0609040504020204" pitchFamily="49" charset="0"/>
              </a:rPr>
              <a:t>convertible_to</a:t>
            </a:r>
            <a:r>
              <a:rPr lang="en-US" dirty="0">
                <a:latin typeface="Lucida Console" panose="020B0609040504020204" pitchFamily="49" charset="0"/>
              </a:rPr>
              <a:t>&lt;bool&gt;;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45539-BD19-4BF7-B3D3-2ADA80213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Compound requirement</a:t>
            </a:r>
          </a:p>
        </p:txBody>
      </p:sp>
    </p:spTree>
    <p:extLst>
      <p:ext uri="{BB962C8B-B14F-4D97-AF65-F5344CB8AC3E}">
        <p14:creationId xmlns:p14="http://schemas.microsoft.com/office/powerpoint/2010/main" val="39797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51AE-98DF-4F38-8657-DABEF0EF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C57E-E5A1-4334-A562-A6AD347E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nested-requirement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  <a:endParaRPr lang="en-US" dirty="0"/>
          </a:p>
          <a:p>
            <a:r>
              <a:rPr lang="en-US" dirty="0"/>
              <a:t>Just a requires clause within a requires expression</a:t>
            </a:r>
          </a:p>
          <a:p>
            <a:r>
              <a:rPr lang="en-US" dirty="0"/>
              <a:t>If an expression needs to be true, then it needs the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keyword.  A plain expression is only checked for validity, not for its value.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(T a)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    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&lt;T, </a:t>
            </a:r>
            <a:r>
              <a:rPr lang="en-US" dirty="0" err="1">
                <a:latin typeface="Lucida Console" panose="020B0609040504020204" pitchFamily="49" charset="0"/>
              </a:rPr>
              <a:t>decltype</a:t>
            </a:r>
            <a:r>
              <a:rPr lang="en-US" dirty="0">
                <a:latin typeface="Lucida Console" panose="020B0609040504020204" pitchFamily="49" charset="0"/>
              </a:rPr>
              <a:t>(a - a)&gt;; //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validity check only, always true</a:t>
            </a:r>
            <a:b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&lt;T, </a:t>
            </a:r>
            <a:r>
              <a:rPr lang="en-US" dirty="0" err="1">
                <a:latin typeface="Lucida Console" panose="020B0609040504020204" pitchFamily="49" charset="0"/>
              </a:rPr>
              <a:t>decltype</a:t>
            </a:r>
            <a:r>
              <a:rPr lang="en-US" dirty="0">
                <a:latin typeface="Lucida Console" panose="020B0609040504020204" pitchFamily="49" charset="0"/>
              </a:rPr>
              <a:t>(a - a)&gt;; //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checks that types are the same</a:t>
            </a:r>
            <a:br>
              <a:rPr lang="en-US" dirty="0">
                <a:solidFill>
                  <a:schemeClr val="tx2"/>
                </a:solidFill>
                <a:latin typeface="+mn-lt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C79B1-F544-4A98-ACC9-CECF56668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Nested requirement</a:t>
            </a:r>
          </a:p>
        </p:txBody>
      </p:sp>
    </p:spTree>
    <p:extLst>
      <p:ext uri="{BB962C8B-B14F-4D97-AF65-F5344CB8AC3E}">
        <p14:creationId xmlns:p14="http://schemas.microsoft.com/office/powerpoint/2010/main" val="39858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51AE-98DF-4F38-8657-DABEF0EF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C57E-E5A1-4334-A562-A6AD347E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nested-requirement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  <a:endParaRPr lang="en-US" dirty="0"/>
          </a:p>
          <a:p>
            <a:r>
              <a:rPr lang="en-US" dirty="0"/>
              <a:t>Just a requires clause within a requires expression</a:t>
            </a:r>
          </a:p>
          <a:p>
            <a:r>
              <a:rPr lang="en-US" dirty="0"/>
              <a:t>If an expression needs to be true, then it needs the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keyword.  A plain expression is only checked for validity, not for its value.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(T a)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    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&lt;T, </a:t>
            </a:r>
            <a:r>
              <a:rPr lang="en-US" dirty="0" err="1">
                <a:latin typeface="Lucida Console" panose="020B0609040504020204" pitchFamily="49" charset="0"/>
              </a:rPr>
              <a:t>decltype</a:t>
            </a:r>
            <a:r>
              <a:rPr lang="en-US" dirty="0">
                <a:latin typeface="Lucida Console" panose="020B0609040504020204" pitchFamily="49" charset="0"/>
              </a:rPr>
              <a:t>(a - a)&gt;; //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validity check only, always true</a:t>
            </a:r>
            <a:b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&lt;T, </a:t>
            </a:r>
            <a:r>
              <a:rPr lang="en-US" dirty="0" err="1">
                <a:latin typeface="Lucida Console" panose="020B0609040504020204" pitchFamily="49" charset="0"/>
              </a:rPr>
              <a:t>decltype</a:t>
            </a:r>
            <a:r>
              <a:rPr lang="en-US" dirty="0">
                <a:latin typeface="Lucida Console" panose="020B0609040504020204" pitchFamily="49" charset="0"/>
              </a:rPr>
              <a:t>(a - a)&gt;; // 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checks that types are the same</a:t>
            </a:r>
            <a:br>
              <a:rPr lang="en-US" dirty="0">
                <a:solidFill>
                  <a:schemeClr val="tx2"/>
                </a:solidFill>
                <a:latin typeface="+mn-lt"/>
              </a:rPr>
            </a:br>
            <a:br>
              <a:rPr lang="en-US" dirty="0">
                <a:solidFill>
                  <a:schemeClr val="tx2"/>
                </a:solidFill>
                <a:latin typeface="+mn-lt"/>
              </a:rPr>
            </a:br>
            <a:r>
              <a:rPr lang="en-US" dirty="0">
                <a:latin typeface="Lucida Console" panose="020B0609040504020204" pitchFamily="49" charset="0"/>
              </a:rPr>
              <a:t>    { a – a } -&gt;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&lt;T&gt;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C79B1-F544-4A98-ACC9-CECF56668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Nested requirement</a:t>
            </a:r>
          </a:p>
        </p:txBody>
      </p:sp>
    </p:spTree>
    <p:extLst>
      <p:ext uri="{BB962C8B-B14F-4D97-AF65-F5344CB8AC3E}">
        <p14:creationId xmlns:p14="http://schemas.microsoft.com/office/powerpoint/2010/main" val="31206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CD56-3E03-4F57-B5E4-9716E217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</a:t>
            </a:r>
            <a:r>
              <a:rPr lang="en-US" dirty="0" err="1"/>
              <a:t>requires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FDD8-805A-4330-A1E7-EB615874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requires clause contains a requires expression, the keyword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appears twice in a row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requires requires(T a) { a + a; }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 add(T a, T b) { return a + b; }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70840-D1F5-4632-BF03-9A7D5D51D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82A15F-FA05-4D00-8FF1-4B4BA732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97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template&lt;typename T&gt; requires requires (T x) { x + x; } // ad-hoc constraint, note keyword used twice T add(T a, T b) { return a + b; }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2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CD56-3E03-4F57-B5E4-9716E217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</a:t>
            </a:r>
            <a:r>
              <a:rPr lang="en-US" dirty="0" err="1"/>
              <a:t>requires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FDD8-805A-4330-A1E7-EB615874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requires clause contains a requires expression, the keyword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appears twice in a row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requires requires(T a) { a + a; }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 add(T a, T b) { return a + b; }</a:t>
            </a:r>
          </a:p>
          <a:p>
            <a:r>
              <a:rPr lang="en-US" dirty="0">
                <a:latin typeface="+mn-lt"/>
              </a:rPr>
              <a:t>It is possible to take this to absurd levels: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absurd()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latin typeface="Lucida Console" panose="020B0609040504020204" pitchFamily="49" charset="0"/>
              </a:rPr>
              <a:t>requires</a:t>
            </a:r>
            <a:r>
              <a:rPr lang="en-US" dirty="0">
                <a:latin typeface="Lucida Console" panose="020B0609040504020204" pitchFamily="49" charset="0"/>
              </a:rPr>
              <a:t> { requires </a:t>
            </a:r>
            <a:r>
              <a:rPr lang="en-US" dirty="0" err="1">
                <a:latin typeface="Lucida Console" panose="020B0609040504020204" pitchFamily="49" charset="0"/>
              </a:rPr>
              <a:t>requires</a:t>
            </a:r>
            <a:r>
              <a:rPr lang="en-US" dirty="0">
                <a:latin typeface="Lucida Console" panose="020B0609040504020204" pitchFamily="49" charset="0"/>
              </a:rPr>
              <a:t> { requires true; }; }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{ 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70840-D1F5-4632-BF03-9A7D5D51D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82A15F-FA05-4D00-8FF1-4B4BA732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97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template&lt;typename T&gt; requires requires (T x) { x + x; } // ad-hoc constraint, note keyword used twice T add(T a, T b) { return a + b; }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6852-A624-45CC-B65A-5CE5F159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B38C-B5BF-4124-AF28-9020F4380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template &lt;class T&gt; concept range =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requires (T&amp; t)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	ranges::begin(t);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	ranges::end(t);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};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&lt;class&gt; inline </a:t>
            </a:r>
            <a:r>
              <a:rPr lang="en-US" dirty="0" err="1">
                <a:latin typeface="Lucida Console" panose="020B0609040504020204" pitchFamily="49" charset="0"/>
              </a:rPr>
              <a:t>constexpr</a:t>
            </a:r>
            <a:r>
              <a:rPr lang="en-US" dirty="0">
                <a:latin typeface="Lucida Console" panose="020B0609040504020204" pitchFamily="49" charset="0"/>
              </a:rPr>
              <a:t> bool </a:t>
            </a:r>
            <a:r>
              <a:rPr lang="en-US" dirty="0" err="1">
                <a:latin typeface="Lucida Console" panose="020B0609040504020204" pitchFamily="49" charset="0"/>
              </a:rPr>
              <a:t>disable_sized_range</a:t>
            </a:r>
            <a:r>
              <a:rPr lang="en-US" dirty="0">
                <a:latin typeface="Lucida Console" panose="020B0609040504020204" pitchFamily="49" charset="0"/>
              </a:rPr>
              <a:t> = false;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concept </a:t>
            </a:r>
            <a:r>
              <a:rPr lang="en-US" dirty="0" err="1">
                <a:latin typeface="Lucida Console" panose="020B0609040504020204" pitchFamily="49" charset="0"/>
              </a:rPr>
              <a:t>sized_range</a:t>
            </a:r>
            <a:r>
              <a:rPr lang="en-US" dirty="0">
                <a:latin typeface="Lucida Console" panose="020B0609040504020204" pitchFamily="49" charset="0"/>
              </a:rPr>
              <a:t> =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range&lt;T&gt; &amp;&amp;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!</a:t>
            </a:r>
            <a:r>
              <a:rPr lang="en-US" dirty="0" err="1">
                <a:latin typeface="Lucida Console" panose="020B0609040504020204" pitchFamily="49" charset="0"/>
              </a:rPr>
              <a:t>disable_size_range</a:t>
            </a:r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remove_cvref_t</a:t>
            </a:r>
            <a:r>
              <a:rPr lang="en-US" dirty="0">
                <a:latin typeface="Lucida Console" panose="020B0609040504020204" pitchFamily="49" charset="0"/>
              </a:rPr>
              <a:t>&lt;T&gt;&gt; &amp;&amp;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requires (T&amp; t) { ranges::size(t); };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DDF1B-35EC-4468-81BE-C4494C5B3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073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C40B-0C20-49ED-82C9-E6CF8915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B8ED-8248-478B-AA26-A6CB38FBF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Template &lt;class I&gt; concept </a:t>
            </a:r>
            <a:r>
              <a:rPr lang="en-US" dirty="0" err="1">
                <a:latin typeface="Lucida Console" panose="020B0609040504020204" pitchFamily="49" charset="0"/>
              </a:rPr>
              <a:t>weakly_incrementable</a:t>
            </a:r>
            <a:r>
              <a:rPr lang="en-US" dirty="0">
                <a:latin typeface="Lucida Console" panose="020B0609040504020204" pitchFamily="49" charset="0"/>
              </a:rPr>
              <a:t> =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default_constructible</a:t>
            </a:r>
            <a:r>
              <a:rPr lang="en-US" dirty="0">
                <a:latin typeface="Lucida Console" panose="020B0609040504020204" pitchFamily="49" charset="0"/>
              </a:rPr>
              <a:t>&lt;I&gt; &amp;&amp; movable&lt;I&gt; &amp;&amp;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requires (I 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iter_difference_t</a:t>
            </a:r>
            <a:r>
              <a:rPr lang="en-US" dirty="0">
                <a:latin typeface="Lucida Console" panose="020B0609040504020204" pitchFamily="49" charset="0"/>
              </a:rPr>
              <a:t>&lt;I&gt;;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requires </a:t>
            </a:r>
            <a:r>
              <a:rPr lang="en-US" dirty="0" err="1">
                <a:latin typeface="Lucida Console" panose="020B0609040504020204" pitchFamily="49" charset="0"/>
              </a:rPr>
              <a:t>signed_integer</a:t>
            </a:r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iter_difference_t</a:t>
            </a:r>
            <a:r>
              <a:rPr lang="en-US" dirty="0">
                <a:latin typeface="Lucida Console" panose="020B0609040504020204" pitchFamily="49" charset="0"/>
              </a:rPr>
              <a:t>&lt;I&gt;&gt;;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{ ++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 } -&gt; </a:t>
            </a:r>
            <a:r>
              <a:rPr lang="en-US" dirty="0" err="1">
                <a:latin typeface="Lucida Console" panose="020B0609040504020204" pitchFamily="49" charset="0"/>
              </a:rPr>
              <a:t>same_as</a:t>
            </a:r>
            <a:r>
              <a:rPr lang="en-US" dirty="0">
                <a:latin typeface="Lucida Console" panose="020B0609040504020204" pitchFamily="49" charset="0"/>
              </a:rPr>
              <a:t>&lt;I&amp;&gt;;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i</a:t>
            </a:r>
            <a:r>
              <a:rPr lang="en-US" dirty="0">
                <a:latin typeface="Lucida Console" panose="020B0609040504020204" pitchFamily="49" charset="0"/>
              </a:rPr>
              <a:t>++;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};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28606-F6C0-40A4-B423-AABAE791C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881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7A5E-0DFE-49D0-9386-148F072C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F1FE-DBBE-4697-BCF3-499DD71EF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template &lt;class T&gt; requires </a:t>
            </a:r>
            <a:r>
              <a:rPr lang="en-US" dirty="0" err="1">
                <a:latin typeface="Lucida Console" panose="020B0609040504020204" pitchFamily="49" charset="0"/>
              </a:rPr>
              <a:t>copy_constructible</a:t>
            </a:r>
            <a:r>
              <a:rPr lang="en-US" dirty="0">
                <a:latin typeface="Lucida Console" panose="020B0609040504020204" pitchFamily="49" charset="0"/>
              </a:rPr>
              <a:t>&lt;T&gt; &amp;&amp; </a:t>
            </a:r>
            <a:r>
              <a:rPr lang="en-US" dirty="0" err="1">
                <a:latin typeface="Lucida Console" panose="020B0609040504020204" pitchFamily="49" charset="0"/>
              </a:rPr>
              <a:t>is_object_v</a:t>
            </a:r>
            <a:r>
              <a:rPr lang="en-US" dirty="0">
                <a:latin typeface="Lucida Console" panose="020B0609040504020204" pitchFamily="49" charset="0"/>
              </a:rPr>
              <a:t>&lt;T&gt;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single_view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public:</a:t>
            </a:r>
          </a:p>
          <a:p>
            <a:r>
              <a:rPr lang="en-US" dirty="0">
                <a:latin typeface="Lucida Console" panose="020B0609040504020204" pitchFamily="49" charset="0"/>
              </a:rPr>
              <a:t>  template &lt;class...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requires </a:t>
            </a:r>
            <a:r>
              <a:rPr lang="en-US" dirty="0" err="1">
                <a:latin typeface="Lucida Console" panose="020B0609040504020204" pitchFamily="49" charset="0"/>
              </a:rPr>
              <a:t>constructible_from</a:t>
            </a:r>
            <a:r>
              <a:rPr lang="en-US" dirty="0">
                <a:latin typeface="Lucida Console" panose="020B0609040504020204" pitchFamily="49" charset="0"/>
              </a:rPr>
              <a:t>&lt;T,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...&gt;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constexpr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single_view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in_place_t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&amp;&amp;...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206C1-C2AF-4CAC-A20E-588F496C8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764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2488-DE15-4DBE-8C93-A41A976D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4498-3684-47E4-8AA7-8EB6BAC4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concept name instead of </a:t>
            </a:r>
            <a:r>
              <a:rPr lang="en-US" b="1" dirty="0">
                <a:latin typeface="Lucida Console" panose="020B0609040504020204" pitchFamily="49" charset="0"/>
              </a:rPr>
              <a:t>class</a:t>
            </a:r>
            <a:r>
              <a:rPr lang="en-US" dirty="0"/>
              <a:t> or </a:t>
            </a:r>
            <a:r>
              <a:rPr lang="en-US" b="1" dirty="0" err="1">
                <a:latin typeface="Lucida Console" panose="020B0609040504020204" pitchFamily="49" charset="0"/>
              </a:rPr>
              <a:t>typename</a:t>
            </a:r>
            <a:r>
              <a:rPr lang="en-US" dirty="0"/>
              <a:t> in a template parameter list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latin typeface="Lucida Console" panose="020B0609040504020204" pitchFamily="49" charset="0"/>
              </a:rPr>
              <a:t> I&gt;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void sort(I first, I last);</a:t>
            </a:r>
          </a:p>
          <a:p>
            <a:r>
              <a:rPr lang="en-US" dirty="0"/>
              <a:t>is equivalent to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I&gt;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&lt;I&gt;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void sort(I first, I last);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4973D-88E3-4697-A73D-243F9A7A3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Template parameter list</a:t>
            </a:r>
          </a:p>
        </p:txBody>
      </p:sp>
    </p:spTree>
    <p:extLst>
      <p:ext uri="{BB962C8B-B14F-4D97-AF65-F5344CB8AC3E}">
        <p14:creationId xmlns:p14="http://schemas.microsoft.com/office/powerpoint/2010/main" val="27734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5B8C-E5CA-4513-9F32-7BC9594C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F603-82C9-468E-830F-DB233B3C5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#include &lt;list&gt;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#include &lt;algorithm&gt;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int main()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std::list&lt;int&gt; </a:t>
            </a:r>
            <a:r>
              <a:rPr lang="en-US" dirty="0" err="1">
                <a:latin typeface="Lucida Console" panose="020B0609040504020204" pitchFamily="49" charset="0"/>
              </a:rPr>
              <a:t>mylist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  std::sort(</a:t>
            </a:r>
            <a:r>
              <a:rPr lang="en-US" dirty="0" err="1">
                <a:latin typeface="Lucida Console" panose="020B0609040504020204" pitchFamily="49" charset="0"/>
              </a:rPr>
              <a:t>mylist.begin</a:t>
            </a:r>
            <a:r>
              <a:rPr lang="en-US" dirty="0">
                <a:latin typeface="Lucida Console" panose="020B0609040504020204" pitchFamily="49" charset="0"/>
              </a:rPr>
              <a:t>(), </a:t>
            </a:r>
            <a:r>
              <a:rPr lang="en-US" dirty="0" err="1">
                <a:latin typeface="Lucida Console" panose="020B0609040504020204" pitchFamily="49" charset="0"/>
              </a:rPr>
              <a:t>mylist.end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CCC08-4DB4-4CC8-8A89-AC3828744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Compiling this</a:t>
            </a:r>
          </a:p>
        </p:txBody>
      </p:sp>
    </p:spTree>
    <p:extLst>
      <p:ext uri="{BB962C8B-B14F-4D97-AF65-F5344CB8AC3E}">
        <p14:creationId xmlns:p14="http://schemas.microsoft.com/office/powerpoint/2010/main" val="24347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F6BE-49F5-4A58-A543-4DACB28D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F9C94-D039-4404-9BE2-4C50872C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template argument of the concept is implied</a:t>
            </a:r>
          </a:p>
          <a:p>
            <a:r>
              <a:rPr lang="en-US" dirty="0"/>
              <a:t>Other arguments must be listed explicitly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derived_from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my_base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&gt;</a:t>
            </a:r>
            <a:r>
              <a:rPr lang="en-US" dirty="0">
                <a:latin typeface="Lucida Console" panose="020B0609040504020204" pitchFamily="49" charset="0"/>
              </a:rPr>
              <a:t> Derived&gt;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visitor_helper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/>
              <a:t>is equivalent to: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Derived&gt;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derived_from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&lt;Derived,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my_base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visitor_helper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149D4-CFD2-4F3A-AB9E-2BD45E5A9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AAF8-BC60-45BC-A3C2-792FA876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Shorter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30B7-5178-4006-8F77-DE134F14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/>
              <a:t>concept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auto</a:t>
            </a:r>
            <a:r>
              <a:rPr lang="en-US" dirty="0"/>
              <a:t> instead of type name in a function parameter list</a:t>
            </a:r>
          </a:p>
          <a:p>
            <a:r>
              <a:rPr lang="en-US" dirty="0"/>
              <a:t>Functions with </a:t>
            </a:r>
            <a:r>
              <a:rPr lang="en-US" b="1" dirty="0">
                <a:latin typeface="Lucida Console" panose="020B0609040504020204" pitchFamily="49" charset="0"/>
              </a:rPr>
              <a:t>auto</a:t>
            </a:r>
            <a:r>
              <a:rPr lang="en-US" dirty="0"/>
              <a:t> in parameter list are template functions, despite the absence of the </a:t>
            </a:r>
            <a:r>
              <a:rPr lang="en-US" b="1" dirty="0">
                <a:latin typeface="Lucida Console" panose="020B0609040504020204" pitchFamily="49" charset="0"/>
              </a:rPr>
              <a:t>template</a:t>
            </a:r>
            <a:r>
              <a:rPr lang="en-US" dirty="0"/>
              <a:t> keyword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sort(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random_access_range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 auto</a:t>
            </a:r>
            <a:r>
              <a:rPr lang="en-US" dirty="0">
                <a:latin typeface="Lucida Console" panose="020B0609040504020204" pitchFamily="49" charset="0"/>
              </a:rPr>
              <a:t> r);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random_access_range</a:t>
            </a:r>
            <a:r>
              <a:rPr lang="en-US" dirty="0">
                <a:latin typeface="Lucida Console" panose="020B0609040504020204" pitchFamily="49" charset="0"/>
              </a:rPr>
              <a:t> R&gt; void sort(R r);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R&gt;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random_access_range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&lt;R&gt;</a:t>
            </a:r>
            <a:r>
              <a:rPr lang="en-US" dirty="0">
                <a:latin typeface="Lucida Console" panose="020B0609040504020204" pitchFamily="49" charset="0"/>
              </a:rPr>
              <a:t> void sort(R r);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R&gt; void sort(R r)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random_access_range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&lt;R&gt;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/>
              <a:t>are all equivalent declarations, except that the type of “r” doesn’t have a usable name in the first declaration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157B1-0DA8-4215-8EF6-6AF6A70E8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277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1C3-CF5F-40D9-905F-E40047EF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Shorter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EDA4-18F2-4A59-B163-ED5FEF92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same concept is used in two different parameter types, the parameters can have different types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sort(</a:t>
            </a:r>
            <a:r>
              <a:rPr lang="en-US" dirty="0" err="1"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latin typeface="Lucida Console" panose="020B0609040504020204" pitchFamily="49" charset="0"/>
              </a:rPr>
              <a:t> auto first,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  </a:t>
            </a:r>
            <a:r>
              <a:rPr lang="en-US" dirty="0" err="1"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latin typeface="Lucida Console" panose="020B0609040504020204" pitchFamily="49" charset="0"/>
              </a:rPr>
              <a:t> auto last);</a:t>
            </a:r>
          </a:p>
          <a:p>
            <a:r>
              <a:rPr lang="en-US" dirty="0"/>
              <a:t>is </a:t>
            </a:r>
            <a:r>
              <a:rPr lang="en-US" b="1" i="1" dirty="0">
                <a:solidFill>
                  <a:srgbClr val="FF0000"/>
                </a:solidFill>
              </a:rPr>
              <a:t>not</a:t>
            </a:r>
            <a:r>
              <a:rPr lang="en-US" dirty="0"/>
              <a:t> the same as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</a:t>
            </a:r>
            <a:r>
              <a:rPr lang="en-US" dirty="0" err="1"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latin typeface="Lucida Console" panose="020B0609040504020204" pitchFamily="49" charset="0"/>
              </a:rPr>
              <a:t> I&gt; void sort(I first, I last);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B6DA6-2713-4093-8905-8A2F5E076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38905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60CE-A5F9-4D39-9D1B-7656C6EC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717D-D164-4890-B7B7-92F3D0DF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parameters can be just </a:t>
            </a:r>
            <a:r>
              <a:rPr lang="en-US" b="1" dirty="0">
                <a:latin typeface="Lucida Console" panose="020B0609040504020204" pitchFamily="49" charset="0"/>
              </a:rPr>
              <a:t>auto</a:t>
            </a:r>
            <a:r>
              <a:rPr lang="en-US" dirty="0"/>
              <a:t>, without the concept</a:t>
            </a:r>
          </a:p>
          <a:p>
            <a:r>
              <a:rPr lang="en-US" dirty="0"/>
              <a:t>That is a template function with an unconstrained parameter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</a:t>
            </a:r>
            <a:r>
              <a:rPr lang="en-US" dirty="0" err="1">
                <a:latin typeface="Lucida Console" panose="020B0609040504020204" pitchFamily="49" charset="0"/>
              </a:rPr>
              <a:t>apply_to_all</a:t>
            </a:r>
            <a:r>
              <a:rPr lang="en-US" dirty="0">
                <a:latin typeface="Lucida Console" panose="020B0609040504020204" pitchFamily="49" charset="0"/>
              </a:rPr>
              <a:t>(auto r, auto </a:t>
            </a:r>
            <a:r>
              <a:rPr lang="en-US" dirty="0" err="1">
                <a:latin typeface="Lucida Console" panose="020B0609040504020204" pitchFamily="49" charset="0"/>
              </a:rPr>
              <a:t>func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/>
              <a:t>is equivalent to: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R, class F&gt;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void </a:t>
            </a:r>
            <a:r>
              <a:rPr lang="en-US" dirty="0" err="1">
                <a:latin typeface="Lucida Console" panose="020B0609040504020204" pitchFamily="49" charset="0"/>
              </a:rPr>
              <a:t>apply_to_all</a:t>
            </a:r>
            <a:r>
              <a:rPr lang="en-US" dirty="0">
                <a:latin typeface="Lucida Console" panose="020B0609040504020204" pitchFamily="49" charset="0"/>
              </a:rPr>
              <a:t>(R </a:t>
            </a:r>
            <a:r>
              <a:rPr lang="en-US" dirty="0" err="1">
                <a:latin typeface="Lucida Console" panose="020B0609040504020204" pitchFamily="49" charset="0"/>
              </a:rPr>
              <a:t>r</a:t>
            </a:r>
            <a:r>
              <a:rPr lang="en-US" dirty="0">
                <a:latin typeface="Lucida Console" panose="020B0609040504020204" pitchFamily="49" charset="0"/>
              </a:rPr>
              <a:t>, F </a:t>
            </a:r>
            <a:r>
              <a:rPr lang="en-US" dirty="0" err="1">
                <a:latin typeface="Lucida Console" panose="020B0609040504020204" pitchFamily="49" charset="0"/>
              </a:rPr>
              <a:t>func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/>
              <a:t>But unconstrained template functions can be hard to use, so unconstrained auto parameters should be rare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E423B-1E2D-4BF0-8FA0-3FD5A800C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B6F5-D751-4590-9759-B960B80D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auto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C573-F8E4-4888-B7D2-3810B8912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auto can also be used in variable declarations</a:t>
            </a:r>
          </a:p>
          <a:p>
            <a:r>
              <a:rPr lang="en-US" dirty="0">
                <a:latin typeface="Lucida Console" panose="020B0609040504020204" pitchFamily="49" charset="0"/>
              </a:rPr>
              <a:t>  std::vector&lt;int&gt; v = …;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forward_iterator</a:t>
            </a:r>
            <a:r>
              <a:rPr lang="en-US" dirty="0">
                <a:latin typeface="Lucida Console" panose="020B0609040504020204" pitchFamily="49" charset="0"/>
              </a:rPr>
              <a:t> auto first = </a:t>
            </a:r>
            <a:r>
              <a:rPr lang="en-US" dirty="0" err="1">
                <a:latin typeface="Lucida Console" panose="020B0609040504020204" pitchFamily="49" charset="0"/>
              </a:rPr>
              <a:t>v.begin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integral auto n = </a:t>
            </a:r>
            <a:r>
              <a:rPr lang="en-US" dirty="0" err="1">
                <a:latin typeface="Lucida Console" panose="020B0609040504020204" pitchFamily="49" charset="0"/>
              </a:rPr>
              <a:t>v.size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std::list&lt;int&gt; </a:t>
            </a:r>
            <a:r>
              <a:rPr lang="en-US" dirty="0" err="1">
                <a:latin typeface="Lucida Console" panose="020B0609040504020204" pitchFamily="49" charset="0"/>
              </a:rPr>
              <a:t>lst</a:t>
            </a:r>
            <a:r>
              <a:rPr lang="en-US" dirty="0">
                <a:latin typeface="Lucida Console" panose="020B0609040504020204" pitchFamily="49" charset="0"/>
              </a:rPr>
              <a:t> = …;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random_access_iterator</a:t>
            </a:r>
            <a:r>
              <a:rPr lang="en-US" dirty="0">
                <a:latin typeface="Lucida Console" panose="020B0609040504020204" pitchFamily="49" charset="0"/>
              </a:rPr>
              <a:t> auto </a:t>
            </a:r>
            <a:r>
              <a:rPr lang="en-US" dirty="0" err="1">
                <a:latin typeface="Lucida Console" panose="020B0609040504020204" pitchFamily="49" charset="0"/>
              </a:rPr>
              <a:t>lfirst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lst.begin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  <a:r>
              <a:rPr lang="en-US" dirty="0"/>
              <a:t> // </a:t>
            </a:r>
            <a:r>
              <a:rPr lang="en-US" dirty="0">
                <a:solidFill>
                  <a:srgbClr val="FF0000"/>
                </a:solidFill>
              </a:rPr>
              <a:t>error</a:t>
            </a:r>
          </a:p>
          <a:p>
            <a:r>
              <a:rPr lang="en-US" dirty="0"/>
              <a:t>Communicates intent and catches bugs better than unconstrained auto variables</a:t>
            </a:r>
          </a:p>
          <a:p>
            <a:r>
              <a:rPr lang="en-US" dirty="0"/>
              <a:t>Communicates intent and allows more flexibility than explicitly listing the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B8722-1F89-4918-9EBB-61ADA007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A7C2-1B3B-4BEE-8089-0DFA215F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DCC9-4973-4EFC-A32B-5DAD36CE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C1 subsumes concept C2 if C2 is an operand in the top-level logical-and expression that defines C1</a:t>
            </a:r>
          </a:p>
          <a:p>
            <a:r>
              <a:rPr lang="en-US" dirty="0" err="1"/>
              <a:t>Subsumption</a:t>
            </a:r>
            <a:r>
              <a:rPr lang="en-US" dirty="0"/>
              <a:t> forms a partial ordering of concepts</a:t>
            </a:r>
          </a:p>
          <a:p>
            <a:r>
              <a:rPr lang="en-US" dirty="0">
                <a:latin typeface="Lucida Console" panose="020B0609040504020204" pitchFamily="49" charset="0"/>
              </a:rPr>
              <a:t>// A2 subsumes A1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template &lt;class T&gt; concept A1 = </a:t>
            </a:r>
            <a:r>
              <a:rPr lang="en-US" dirty="0" err="1">
                <a:latin typeface="Lucida Console" panose="020B0609040504020204" pitchFamily="49" charset="0"/>
              </a:rPr>
              <a:t>is_integer_v</a:t>
            </a:r>
            <a:r>
              <a:rPr lang="en-US" dirty="0">
                <a:latin typeface="Lucida Console" panose="020B0609040504020204" pitchFamily="49" charset="0"/>
              </a:rPr>
              <a:t>&lt;T&gt;;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template &lt;class T&gt; concept A2 = A1&lt;T&gt; &amp;&amp; </a:t>
            </a:r>
            <a:r>
              <a:rPr lang="en-US" dirty="0" err="1">
                <a:latin typeface="Lucida Console" panose="020B0609040504020204" pitchFamily="49" charset="0"/>
              </a:rPr>
              <a:t>is_signed_v</a:t>
            </a:r>
            <a:r>
              <a:rPr lang="en-US" dirty="0">
                <a:latin typeface="Lucida Console" panose="020B0609040504020204" pitchFamily="49" charset="0"/>
              </a:rPr>
              <a:t>&lt;T&gt;;</a:t>
            </a:r>
          </a:p>
          <a:p>
            <a:r>
              <a:rPr lang="en-US" dirty="0">
                <a:latin typeface="Lucida Console" panose="020B0609040504020204" pitchFamily="49" charset="0"/>
              </a:rPr>
              <a:t>// No relationship between B1 and B2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template &lt;class T&gt; concept B1 = std::</a:t>
            </a:r>
            <a:r>
              <a:rPr lang="en-US" dirty="0" err="1">
                <a:latin typeface="Lucida Console" panose="020B0609040504020204" pitchFamily="49" charset="0"/>
              </a:rPr>
              <a:t>is_integer</a:t>
            </a:r>
            <a:r>
              <a:rPr lang="en-US" dirty="0">
                <a:latin typeface="Lucida Console" panose="020B0609040504020204" pitchFamily="49" charset="0"/>
              </a:rPr>
              <a:t>&lt;T&gt;::value;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template &lt;class T&gt; concept B2 = </a:t>
            </a:r>
            <a:r>
              <a:rPr lang="en-US" dirty="0" err="1">
                <a:latin typeface="Lucida Console" panose="020B0609040504020204" pitchFamily="49" charset="0"/>
              </a:rPr>
              <a:t>is_integer_v</a:t>
            </a:r>
            <a:r>
              <a:rPr lang="en-US" dirty="0">
                <a:latin typeface="Lucida Console" panose="020B0609040504020204" pitchFamily="49" charset="0"/>
              </a:rPr>
              <a:t>&lt;T&gt; &amp;&amp; </a:t>
            </a:r>
            <a:r>
              <a:rPr lang="en-US" dirty="0" err="1">
                <a:latin typeface="Lucida Console" panose="020B0609040504020204" pitchFamily="49" charset="0"/>
              </a:rPr>
              <a:t>is_signed_v</a:t>
            </a:r>
            <a:r>
              <a:rPr lang="en-US" dirty="0">
                <a:latin typeface="Lucida Console" panose="020B0609040504020204" pitchFamily="49" charset="0"/>
              </a:rPr>
              <a:t>&lt;T&gt;;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73AFD-72D4-4FBA-887B-1EA96D873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FDC-5795-41D0-8F79-77826FE9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D531-C11D-49AA-820A-93EB8C75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ordering of concepts is used to resolve function overloads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</a:t>
            </a:r>
            <a:r>
              <a:rPr lang="en-US" dirty="0" err="1">
                <a:latin typeface="Lucida Console" panose="020B0609040504020204" pitchFamily="49" charset="0"/>
              </a:rPr>
              <a:t>process_range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forward_range</a:t>
            </a:r>
            <a:r>
              <a:rPr lang="en-US" dirty="0">
                <a:latin typeface="Lucida Console" panose="020B0609040504020204" pitchFamily="49" charset="0"/>
              </a:rPr>
              <a:t> auto const&amp; r); // #1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void </a:t>
            </a:r>
            <a:r>
              <a:rPr lang="en-US" dirty="0" err="1">
                <a:latin typeface="Lucida Console" panose="020B0609040504020204" pitchFamily="49" charset="0"/>
              </a:rPr>
              <a:t>process_range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random_access_range</a:t>
            </a:r>
            <a:r>
              <a:rPr lang="en-US" dirty="0">
                <a:latin typeface="Lucida Console" panose="020B0609040504020204" pitchFamily="49" charset="0"/>
              </a:rPr>
              <a:t> auto const&amp; r); // #2</a:t>
            </a:r>
          </a:p>
          <a:p>
            <a:r>
              <a:rPr lang="en-US" dirty="0">
                <a:latin typeface="Lucida Console" panose="020B0609040504020204" pitchFamily="49" charset="0"/>
              </a:rPr>
              <a:t>void f()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std::list&lt;int&gt; </a:t>
            </a:r>
            <a:r>
              <a:rPr lang="en-US" dirty="0" err="1">
                <a:latin typeface="Lucida Console" panose="020B0609040504020204" pitchFamily="49" charset="0"/>
              </a:rPr>
              <a:t>lst</a:t>
            </a:r>
            <a:r>
              <a:rPr lang="en-US" dirty="0">
                <a:latin typeface="Lucida Console" panose="020B0609040504020204" pitchFamily="49" charset="0"/>
              </a:rPr>
              <a:t> = …;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std::vector&lt;int&gt; </a:t>
            </a:r>
            <a:r>
              <a:rPr lang="en-US" dirty="0" err="1">
                <a:latin typeface="Lucida Console" panose="020B0609040504020204" pitchFamily="49" charset="0"/>
              </a:rPr>
              <a:t>vec</a:t>
            </a:r>
            <a:r>
              <a:rPr lang="en-US" dirty="0">
                <a:latin typeface="Lucida Console" panose="020B0609040504020204" pitchFamily="49" charset="0"/>
              </a:rPr>
              <a:t> = …;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process_range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lst</a:t>
            </a:r>
            <a:r>
              <a:rPr lang="en-US" dirty="0">
                <a:latin typeface="Lucida Console" panose="020B0609040504020204" pitchFamily="49" charset="0"/>
              </a:rPr>
              <a:t>); </a:t>
            </a:r>
            <a:r>
              <a:rPr lang="en-US" dirty="0">
                <a:latin typeface="+mn-lt"/>
              </a:rPr>
              <a:t>// #1, because it’s the only match</a:t>
            </a:r>
            <a:br>
              <a:rPr lang="en-US" dirty="0">
                <a:latin typeface="+mn-lt"/>
              </a:rPr>
            </a:b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process_range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vec</a:t>
            </a:r>
            <a:r>
              <a:rPr lang="en-US" dirty="0">
                <a:latin typeface="Lucida Console" panose="020B0609040504020204" pitchFamily="49" charset="0"/>
              </a:rPr>
              <a:t>); </a:t>
            </a:r>
            <a:r>
              <a:rPr lang="en-US" dirty="0">
                <a:latin typeface="+mn-lt"/>
              </a:rPr>
              <a:t>// #2, because </a:t>
            </a:r>
            <a:r>
              <a:rPr lang="en-US" dirty="0" err="1">
                <a:latin typeface="+mn-lt"/>
              </a:rPr>
              <a:t>random_access_range</a:t>
            </a:r>
            <a:r>
              <a:rPr lang="en-US" dirty="0">
                <a:latin typeface="+mn-lt"/>
              </a:rPr>
              <a:t> subsumes </a:t>
            </a:r>
            <a:r>
              <a:rPr lang="en-US" dirty="0" err="1">
                <a:latin typeface="+mn-lt"/>
              </a:rPr>
              <a:t>forward_range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D5881-F9D8-40B4-B47D-D79F5BB658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overload resolution</a:t>
            </a:r>
          </a:p>
        </p:txBody>
      </p:sp>
    </p:spTree>
    <p:extLst>
      <p:ext uri="{BB962C8B-B14F-4D97-AF65-F5344CB8AC3E}">
        <p14:creationId xmlns:p14="http://schemas.microsoft.com/office/powerpoint/2010/main" val="35305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D7A9-B9E4-415A-9F12-50D0473C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Subsumption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ADD90-572A-436E-B63C-CE811270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ordering of concepts is used to resolve class template partial specializations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template &lt;range R&gt; class </a:t>
            </a:r>
            <a:r>
              <a:rPr lang="en-US" sz="1600" dirty="0" err="1">
                <a:latin typeface="Lucida Console" panose="020B0609040504020204" pitchFamily="49" charset="0"/>
              </a:rPr>
              <a:t>my_range_adapter</a:t>
            </a:r>
            <a:r>
              <a:rPr lang="en-US" sz="1600" dirty="0">
                <a:latin typeface="Lucida Console" panose="020B0609040504020204" pitchFamily="49" charset="0"/>
              </a:rPr>
              <a:t> { … }; // #1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template &lt;</a:t>
            </a:r>
            <a:r>
              <a:rPr lang="en-US" sz="1600" dirty="0" err="1">
                <a:latin typeface="Lucida Console" panose="020B0609040504020204" pitchFamily="49" charset="0"/>
              </a:rPr>
              <a:t>forward_range</a:t>
            </a:r>
            <a:r>
              <a:rPr lang="en-US" sz="1600" dirty="0">
                <a:latin typeface="Lucida Console" panose="020B0609040504020204" pitchFamily="49" charset="0"/>
              </a:rPr>
              <a:t> R&gt; class </a:t>
            </a:r>
            <a:r>
              <a:rPr lang="en-US" sz="1600" dirty="0" err="1">
                <a:latin typeface="Lucida Console" panose="020B0609040504020204" pitchFamily="49" charset="0"/>
              </a:rPr>
              <a:t>my_range_adapter</a:t>
            </a:r>
            <a:r>
              <a:rPr lang="en-US" sz="1600" dirty="0">
                <a:latin typeface="Lucida Console" panose="020B0609040504020204" pitchFamily="49" charset="0"/>
              </a:rPr>
              <a:t>&lt;R&gt; { … }; // #2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template &lt;</a:t>
            </a:r>
            <a:r>
              <a:rPr lang="en-US" sz="1600" dirty="0" err="1">
                <a:latin typeface="Lucida Console" panose="020B0609040504020204" pitchFamily="49" charset="0"/>
              </a:rPr>
              <a:t>random_access_range</a:t>
            </a:r>
            <a:r>
              <a:rPr lang="en-US" sz="1600" dirty="0">
                <a:latin typeface="Lucida Console" panose="020B0609040504020204" pitchFamily="49" charset="0"/>
              </a:rPr>
              <a:t> R&gt; class </a:t>
            </a:r>
            <a:r>
              <a:rPr lang="en-US" sz="1600" dirty="0" err="1">
                <a:latin typeface="Lucida Console" panose="020B0609040504020204" pitchFamily="49" charset="0"/>
              </a:rPr>
              <a:t>my_range_adapter</a:t>
            </a:r>
            <a:r>
              <a:rPr lang="en-US" sz="1600" dirty="0">
                <a:latin typeface="Lucida Console" panose="020B0609040504020204" pitchFamily="49" charset="0"/>
              </a:rPr>
              <a:t>&lt;R&gt; { … }; // #3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my_range_adapter</a:t>
            </a:r>
            <a:r>
              <a:rPr lang="en-US" sz="1600" dirty="0">
                <a:latin typeface="Lucida Console" panose="020B0609040504020204" pitchFamily="49" charset="0"/>
              </a:rPr>
              <a:t>&lt;std::list&lt;int&gt;&gt; a; </a:t>
            </a:r>
            <a:r>
              <a:rPr lang="en-US" sz="1600" dirty="0">
                <a:latin typeface="+mn-lt"/>
              </a:rPr>
              <a:t>// #2, because </a:t>
            </a:r>
            <a:r>
              <a:rPr lang="en-US" sz="1600" dirty="0" err="1">
                <a:latin typeface="+mn-lt"/>
              </a:rPr>
              <a:t>forward_range</a:t>
            </a:r>
            <a:r>
              <a:rPr lang="en-US" sz="1600" dirty="0">
                <a:latin typeface="+mn-lt"/>
              </a:rPr>
              <a:t> subsumes range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 err="1">
                <a:latin typeface="Lucida Console" panose="020B0609040504020204" pitchFamily="49" charset="0"/>
              </a:rPr>
              <a:t>my_range_adapter</a:t>
            </a:r>
            <a:r>
              <a:rPr lang="en-US" sz="1600" dirty="0">
                <a:latin typeface="Lucida Console" panose="020B0609040504020204" pitchFamily="49" charset="0"/>
              </a:rPr>
              <a:t>&lt;std::vector&lt;int&gt;&gt; b; </a:t>
            </a:r>
            <a:r>
              <a:rPr lang="en-US" sz="1600" dirty="0"/>
              <a:t>// #3, because </a:t>
            </a:r>
            <a:r>
              <a:rPr lang="en-US" sz="1600" dirty="0" err="1"/>
              <a:t>random_access_range</a:t>
            </a:r>
            <a:r>
              <a:rPr lang="en-US" sz="1600" dirty="0"/>
              <a:t> subsumes both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1A624-DCAE-4CC8-8491-B61C569BC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template partial specialization resolution</a:t>
            </a:r>
          </a:p>
        </p:txBody>
      </p:sp>
    </p:spTree>
    <p:extLst>
      <p:ext uri="{BB962C8B-B14F-4D97-AF65-F5344CB8AC3E}">
        <p14:creationId xmlns:p14="http://schemas.microsoft.com/office/powerpoint/2010/main" val="38964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2575-C021-45D7-9DBC-9FAE2E3A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6578-650A-43E6-A99F-E261892C0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&lt;source&gt;:9:5: </a:t>
            </a:r>
            <a:r>
              <a:rPr lang="en-US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error</a:t>
            </a:r>
            <a:r>
              <a:rPr lang="en-US" sz="1400" dirty="0">
                <a:latin typeface="Lucida Console" panose="020B0609040504020204" pitchFamily="49" charset="0"/>
              </a:rPr>
              <a:t>: no matching function for call to '</a:t>
            </a:r>
            <a:r>
              <a:rPr lang="en-US" sz="1400" dirty="0" err="1">
                <a:latin typeface="Lucida Console" panose="020B0609040504020204" pitchFamily="49" charset="0"/>
              </a:rPr>
              <a:t>std_sort</a:t>
            </a:r>
            <a:r>
              <a:rPr lang="en-US" sz="1400" dirty="0">
                <a:latin typeface="Lucida Console" panose="020B060904050402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 err="1">
                <a:latin typeface="Lucida Console" panose="020B0609040504020204" pitchFamily="49" charset="0"/>
              </a:rPr>
              <a:t>std_sort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mylist.begin</a:t>
            </a:r>
            <a:r>
              <a:rPr lang="en-US" sz="1400" dirty="0">
                <a:latin typeface="Lucida Console" panose="020B0609040504020204" pitchFamily="49" charset="0"/>
              </a:rPr>
              <a:t>(), </a:t>
            </a:r>
            <a:r>
              <a:rPr lang="en-US" sz="1400" dirty="0" err="1">
                <a:latin typeface="Lucida Console" panose="020B0609040504020204" pitchFamily="49" charset="0"/>
              </a:rPr>
              <a:t>mylist.end</a:t>
            </a:r>
            <a:r>
              <a:rPr lang="en-US" sz="1400" dirty="0">
                <a:latin typeface="Lucida Console" panose="020B0609040504020204" pitchFamily="49" charset="0"/>
              </a:rPr>
              <a:t>());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    ^~~~~~~~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&lt;source&gt;:5:42: </a:t>
            </a:r>
            <a:r>
              <a:rPr lang="en-US" sz="1400" b="1" dirty="0">
                <a:latin typeface="Lucida Console" panose="020B0609040504020204" pitchFamily="49" charset="0"/>
              </a:rPr>
              <a:t>note</a:t>
            </a:r>
            <a:r>
              <a:rPr lang="en-US" sz="1400" dirty="0">
                <a:latin typeface="Lucida Console" panose="020B0609040504020204" pitchFamily="49" charset="0"/>
              </a:rPr>
              <a:t>: candidate template ignored: 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constraints not satisfied</a:t>
            </a:r>
            <a:r>
              <a:rPr lang="en-US" sz="1400" dirty="0">
                <a:latin typeface="Lucida Console" panose="020B0609040504020204" pitchFamily="49" charset="0"/>
              </a:rPr>
              <a:t> [with I = std::__1::__</a:t>
            </a:r>
            <a:r>
              <a:rPr lang="en-US" sz="1400" dirty="0" err="1">
                <a:latin typeface="Lucida Console" panose="020B0609040504020204" pitchFamily="49" charset="0"/>
              </a:rPr>
              <a:t>list_iterator</a:t>
            </a:r>
            <a:r>
              <a:rPr lang="en-US" sz="1400" dirty="0">
                <a:latin typeface="Lucida Console" panose="020B0609040504020204" pitchFamily="49" charset="0"/>
              </a:rPr>
              <a:t>&lt;int, void *&gt;]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template &lt;</a:t>
            </a:r>
            <a:r>
              <a:rPr lang="en-US" sz="1400" dirty="0" err="1">
                <a:latin typeface="Lucida Console" panose="020B0609040504020204" pitchFamily="49" charset="0"/>
              </a:rPr>
              <a:t>random_access_iterator</a:t>
            </a:r>
            <a:r>
              <a:rPr lang="en-US" sz="1400" dirty="0">
                <a:latin typeface="Lucida Console" panose="020B0609040504020204" pitchFamily="49" charset="0"/>
              </a:rPr>
              <a:t> I&gt; void </a:t>
            </a:r>
            <a:r>
              <a:rPr lang="en-US" sz="1400" dirty="0" err="1">
                <a:latin typeface="Lucida Console" panose="020B0609040504020204" pitchFamily="49" charset="0"/>
              </a:rPr>
              <a:t>std_sort</a:t>
            </a:r>
            <a:r>
              <a:rPr lang="en-US" sz="1400" dirty="0">
                <a:latin typeface="Lucida Console" panose="020B0609040504020204" pitchFamily="49" charset="0"/>
              </a:rPr>
              <a:t>(I, I) {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                                         ^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&lt;source&gt;:5:11: </a:t>
            </a:r>
            <a:r>
              <a:rPr lang="en-US" sz="1400" b="1" dirty="0">
                <a:latin typeface="Lucida Console" panose="020B0609040504020204" pitchFamily="49" charset="0"/>
              </a:rPr>
              <a:t>note</a:t>
            </a:r>
            <a:r>
              <a:rPr lang="en-US" sz="1400" dirty="0"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because 'std::__1::__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list_iterator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&lt;int, void *&gt;' does not satisfy '</a:t>
            </a:r>
            <a:r>
              <a:rPr lang="en-US" sz="1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random_access_iterator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template &lt;</a:t>
            </a:r>
            <a:r>
              <a:rPr lang="en-US" sz="1400" dirty="0" err="1">
                <a:latin typeface="Lucida Console" panose="020B0609040504020204" pitchFamily="49" charset="0"/>
              </a:rPr>
              <a:t>random_access_iterator</a:t>
            </a:r>
            <a:r>
              <a:rPr lang="en-US" sz="1400" dirty="0">
                <a:latin typeface="Lucida Console" panose="020B0609040504020204" pitchFamily="49" charset="0"/>
              </a:rPr>
              <a:t> I&gt; void </a:t>
            </a:r>
            <a:r>
              <a:rPr lang="en-US" sz="1400" dirty="0" err="1">
                <a:latin typeface="Lucida Console" panose="020B0609040504020204" pitchFamily="49" charset="0"/>
              </a:rPr>
              <a:t>std_sort</a:t>
            </a:r>
            <a:r>
              <a:rPr lang="en-US" sz="1400" dirty="0">
                <a:latin typeface="Lucida Console" panose="020B0609040504020204" pitchFamily="49" charset="0"/>
              </a:rPr>
              <a:t>(I, I) {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          ^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&lt;source&gt;:3:74: </a:t>
            </a:r>
            <a:r>
              <a:rPr lang="en-US" sz="1400" b="1" dirty="0">
                <a:latin typeface="Lucida Console" panose="020B0609040504020204" pitchFamily="49" charset="0"/>
              </a:rPr>
              <a:t>note</a:t>
            </a:r>
            <a:r>
              <a:rPr lang="en-US" sz="1400" dirty="0">
                <a:latin typeface="Lucida Console" panose="020B0609040504020204" pitchFamily="49" charset="0"/>
              </a:rPr>
              <a:t>: </a:t>
            </a:r>
            <a:r>
              <a:rPr lang="en-US" sz="1400" dirty="0">
                <a:solidFill>
                  <a:schemeClr val="tx2"/>
                </a:solidFill>
                <a:latin typeface="Lucida Console" panose="020B0609040504020204" pitchFamily="49" charset="0"/>
              </a:rPr>
              <a:t>because 'it - it' would be invalid</a:t>
            </a:r>
            <a:r>
              <a:rPr lang="en-US" sz="1400" dirty="0">
                <a:latin typeface="Lucida Console" panose="020B0609040504020204" pitchFamily="49" charset="0"/>
              </a:rPr>
              <a:t>: invalid operands to binary expression ('std::__1::__</a:t>
            </a:r>
            <a:r>
              <a:rPr lang="en-US" sz="1400" dirty="0" err="1">
                <a:latin typeface="Lucida Console" panose="020B0609040504020204" pitchFamily="49" charset="0"/>
              </a:rPr>
              <a:t>list_iterator</a:t>
            </a:r>
            <a:r>
              <a:rPr lang="en-US" sz="1400" dirty="0">
                <a:latin typeface="Lucida Console" panose="020B0609040504020204" pitchFamily="49" charset="0"/>
              </a:rPr>
              <a:t>&lt;int, void *&gt;' and 'std::__1::__</a:t>
            </a:r>
            <a:r>
              <a:rPr lang="en-US" sz="1400" dirty="0" err="1">
                <a:latin typeface="Lucida Console" panose="020B0609040504020204" pitchFamily="49" charset="0"/>
              </a:rPr>
              <a:t>list_iterator</a:t>
            </a:r>
            <a:r>
              <a:rPr lang="en-US" sz="1400" dirty="0">
                <a:latin typeface="Lucida Console" panose="020B0609040504020204" pitchFamily="49" charset="0"/>
              </a:rPr>
              <a:t>&lt;int, void *&gt;')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template &lt;class T&gt; concept </a:t>
            </a:r>
            <a:r>
              <a:rPr lang="en-US" sz="1400" dirty="0" err="1">
                <a:latin typeface="Lucida Console" panose="020B0609040504020204" pitchFamily="49" charset="0"/>
              </a:rPr>
              <a:t>random_access_iterator</a:t>
            </a:r>
            <a:r>
              <a:rPr lang="en-US" sz="1400" dirty="0">
                <a:latin typeface="Lucida Console" panose="020B0609040504020204" pitchFamily="49" charset="0"/>
              </a:rPr>
              <a:t> = requires (T it) { it - it;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                                                                         ^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Lucida Console" panose="020B0609040504020204" pitchFamily="49" charset="0"/>
              </a:rPr>
              <a:t>1 error generated.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46338-7B85-445C-90A9-EA5890AF4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concepts</a:t>
            </a:r>
          </a:p>
        </p:txBody>
      </p:sp>
    </p:spTree>
    <p:extLst>
      <p:ext uri="{BB962C8B-B14F-4D97-AF65-F5344CB8AC3E}">
        <p14:creationId xmlns:p14="http://schemas.microsoft.com/office/powerpoint/2010/main" val="39430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9C64-6671-4CB0-BE23-42C25F34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408D-76DE-4EAD-8A49-2AC0BA26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679067"/>
            <a:ext cx="9948672" cy="3718925"/>
          </a:xfrm>
        </p:spPr>
        <p:txBody>
          <a:bodyPr numCol="2"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In file included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/7/algorithm:62:0,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sortlist.cc:2: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</a:t>
            </a:r>
            <a:r>
              <a:rPr lang="en-US" sz="800" dirty="0" err="1">
                <a:latin typeface="Lucida Console" panose="020B0609040504020204" pitchFamily="49" charset="0"/>
              </a:rPr>
              <a:t>stl_algo.h</a:t>
            </a:r>
            <a:r>
              <a:rPr lang="en-US" sz="800" dirty="0">
                <a:latin typeface="Lucida Console" panose="020B0609040504020204" pitchFamily="49" charset="0"/>
              </a:rPr>
              <a:t>: In instantiation of ‘void std::__sort(_</a:t>
            </a:r>
            <a:r>
              <a:rPr lang="en-US" sz="800" dirty="0" err="1">
                <a:latin typeface="Lucida Console" panose="020B0609040504020204" pitchFamily="49" charset="0"/>
              </a:rPr>
              <a:t>RandomAccessIterator</a:t>
            </a:r>
            <a:r>
              <a:rPr lang="en-US" sz="800" dirty="0">
                <a:latin typeface="Lucida Console" panose="020B0609040504020204" pitchFamily="49" charset="0"/>
              </a:rPr>
              <a:t>, _</a:t>
            </a:r>
            <a:r>
              <a:rPr lang="en-US" sz="800" dirty="0" err="1">
                <a:latin typeface="Lucida Console" panose="020B0609040504020204" pitchFamily="49" charset="0"/>
              </a:rPr>
              <a:t>RandomAccessIterator</a:t>
            </a:r>
            <a:r>
              <a:rPr lang="en-US" sz="800" dirty="0">
                <a:latin typeface="Lucida Console" panose="020B0609040504020204" pitchFamily="49" charset="0"/>
              </a:rPr>
              <a:t>, _Compare) [with _</a:t>
            </a:r>
            <a:r>
              <a:rPr lang="en-US" sz="800" dirty="0" err="1">
                <a:latin typeface="Lucida Console" panose="020B0609040504020204" pitchFamily="49" charset="0"/>
              </a:rPr>
              <a:t>RandomAccessIterator</a:t>
            </a:r>
            <a:r>
              <a:rPr lang="en-US" sz="800" dirty="0">
                <a:latin typeface="Lucida Console" panose="020B0609040504020204" pitchFamily="49" charset="0"/>
              </a:rPr>
              <a:t> = 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&lt;int&gt;; _Compare = __</a:t>
            </a:r>
            <a:r>
              <a:rPr lang="en-US" sz="800" dirty="0" err="1">
                <a:latin typeface="Lucida Console" panose="020B0609040504020204" pitchFamily="49" charset="0"/>
              </a:rPr>
              <a:t>gnu_cxx</a:t>
            </a:r>
            <a:r>
              <a:rPr lang="en-US" sz="800" dirty="0">
                <a:latin typeface="Lucida Console" panose="020B0609040504020204" pitchFamily="49" charset="0"/>
              </a:rPr>
              <a:t>::__ops::_</a:t>
            </a:r>
            <a:r>
              <a:rPr lang="en-US" sz="800" dirty="0" err="1">
                <a:latin typeface="Lucida Console" panose="020B0609040504020204" pitchFamily="49" charset="0"/>
              </a:rPr>
              <a:t>Iter_less_iter</a:t>
            </a:r>
            <a:r>
              <a:rPr lang="en-US" sz="800" dirty="0">
                <a:latin typeface="Lucida Console" panose="020B0609040504020204" pitchFamily="49" charset="0"/>
              </a:rPr>
              <a:t>]’: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/7/bits/stl_algo.h:4836:18:   required from ‘void std::sort(_</a:t>
            </a:r>
            <a:r>
              <a:rPr lang="en-US" sz="800" dirty="0" err="1">
                <a:latin typeface="Lucida Console" panose="020B0609040504020204" pitchFamily="49" charset="0"/>
              </a:rPr>
              <a:t>RAIter</a:t>
            </a:r>
            <a:r>
              <a:rPr lang="en-US" sz="800" dirty="0">
                <a:latin typeface="Lucida Console" panose="020B0609040504020204" pitchFamily="49" charset="0"/>
              </a:rPr>
              <a:t>, _</a:t>
            </a:r>
            <a:r>
              <a:rPr lang="en-US" sz="800" dirty="0" err="1">
                <a:latin typeface="Lucida Console" panose="020B0609040504020204" pitchFamily="49" charset="0"/>
              </a:rPr>
              <a:t>RAIter</a:t>
            </a:r>
            <a:r>
              <a:rPr lang="en-US" sz="800" dirty="0">
                <a:latin typeface="Lucida Console" panose="020B0609040504020204" pitchFamily="49" charset="0"/>
              </a:rPr>
              <a:t>) [with _</a:t>
            </a:r>
            <a:r>
              <a:rPr lang="en-US" sz="800" dirty="0" err="1">
                <a:latin typeface="Lucida Console" panose="020B0609040504020204" pitchFamily="49" charset="0"/>
              </a:rPr>
              <a:t>RAIter</a:t>
            </a:r>
            <a:r>
              <a:rPr lang="en-US" sz="800" dirty="0">
                <a:latin typeface="Lucida Console" panose="020B0609040504020204" pitchFamily="49" charset="0"/>
              </a:rPr>
              <a:t> = 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&lt;int&gt;]’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sortlist.cc:6:41:   required from here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/7/bits/stl_algo.h:1969:22: </a:t>
            </a:r>
            <a:r>
              <a:rPr lang="en-US" sz="800" dirty="0">
                <a:solidFill>
                  <a:srgbClr val="FF0000"/>
                </a:solidFill>
                <a:latin typeface="Lucida Console" panose="020B0609040504020204" pitchFamily="49" charset="0"/>
              </a:rPr>
              <a:t>error: no match for ‘operator-’</a:t>
            </a:r>
            <a:r>
              <a:rPr lang="en-US" sz="800" dirty="0">
                <a:latin typeface="Lucida Console" panose="020B0609040504020204" pitchFamily="49" charset="0"/>
              </a:rPr>
              <a:t> (operand types are ‘std::_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&lt;int&gt;’ and ‘std::_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&lt;int&gt;’)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std::__lg(__last - __first) * 2,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~~~~~~~^~~~~~~~~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In file included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/7/bits/stl_algobase.h:67:0,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/7/list:60,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sortlist.cc:1: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/7/bits/stl_iterator.h:389:5: note: candidate: template&lt;class 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, class _</a:t>
            </a:r>
            <a:r>
              <a:rPr lang="en-US" sz="800" dirty="0" err="1">
                <a:latin typeface="Lucida Console" panose="020B0609040504020204" pitchFamily="49" charset="0"/>
              </a:rPr>
              <a:t>IteratorR</a:t>
            </a:r>
            <a:r>
              <a:rPr lang="en-US" sz="800" dirty="0">
                <a:latin typeface="Lucida Console" panose="020B0609040504020204" pitchFamily="49" charset="0"/>
              </a:rPr>
              <a:t>&gt; </a:t>
            </a:r>
            <a:r>
              <a:rPr lang="en-US" sz="800" dirty="0" err="1">
                <a:latin typeface="Lucida Console" panose="020B0609040504020204" pitchFamily="49" charset="0"/>
              </a:rPr>
              <a:t>decltype</a:t>
            </a:r>
            <a:r>
              <a:rPr lang="en-US" sz="800" dirty="0">
                <a:latin typeface="Lucida Console" panose="020B0609040504020204" pitchFamily="49" charset="0"/>
              </a:rPr>
              <a:t> ((__</a:t>
            </a:r>
            <a:r>
              <a:rPr lang="en-US" sz="800" dirty="0" err="1">
                <a:latin typeface="Lucida Console" panose="020B0609040504020204" pitchFamily="49" charset="0"/>
              </a:rPr>
              <a:t>y.base</a:t>
            </a:r>
            <a:r>
              <a:rPr lang="en-US" sz="800" dirty="0">
                <a:latin typeface="Lucida Console" panose="020B0609040504020204" pitchFamily="49" charset="0"/>
              </a:rPr>
              <a:t>() - __</a:t>
            </a:r>
            <a:r>
              <a:rPr lang="en-US" sz="800" dirty="0" err="1">
                <a:latin typeface="Lucida Console" panose="020B0609040504020204" pitchFamily="49" charset="0"/>
              </a:rPr>
              <a:t>x.base</a:t>
            </a:r>
            <a:r>
              <a:rPr lang="en-US" sz="800" dirty="0">
                <a:latin typeface="Lucida Console" panose="020B0609040504020204" pitchFamily="49" charset="0"/>
              </a:rPr>
              <a:t>())) std::operator-(const std::</a:t>
            </a:r>
            <a:r>
              <a:rPr lang="en-US" sz="800" dirty="0" err="1">
                <a:latin typeface="Lucida Console" panose="020B0609040504020204" pitchFamily="49" charset="0"/>
              </a:rPr>
              <a:t>reverse_iterator</a:t>
            </a:r>
            <a:r>
              <a:rPr lang="en-US" sz="800" dirty="0">
                <a:latin typeface="Lucida Console" panose="020B0609040504020204" pitchFamily="49" charset="0"/>
              </a:rPr>
              <a:t>&lt;_Iterator&gt;&amp;, const std::</a:t>
            </a:r>
            <a:r>
              <a:rPr lang="en-US" sz="800" dirty="0" err="1">
                <a:latin typeface="Lucida Console" panose="020B0609040504020204" pitchFamily="49" charset="0"/>
              </a:rPr>
              <a:t>reverse_iterator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IteratorR</a:t>
            </a:r>
            <a:r>
              <a:rPr lang="en-US" sz="800" dirty="0">
                <a:latin typeface="Lucida Console" panose="020B0609040504020204" pitchFamily="49" charset="0"/>
              </a:rPr>
              <a:t>&gt;&amp;)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operator-(const </a:t>
            </a:r>
            <a:r>
              <a:rPr lang="en-US" sz="800" dirty="0" err="1">
                <a:latin typeface="Lucida Console" panose="020B0609040504020204" pitchFamily="49" charset="0"/>
              </a:rPr>
              <a:t>reverse_iterator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&gt;&amp; __x,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^~~~~~~~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/7/bits/stl_iterator.h:389:5: note:   template argument deduction/substitution failed: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In file included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/7/algorithm:62:0,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sortlist.cc:2: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/7/bits/stl_algo.h:1969:22: note:   ‘std::_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&lt;int&gt;’ is not derived from ‘const std::</a:t>
            </a:r>
            <a:r>
              <a:rPr lang="en-US" sz="800" dirty="0" err="1">
                <a:latin typeface="Lucida Console" panose="020B0609040504020204" pitchFamily="49" charset="0"/>
              </a:rPr>
              <a:t>reverse_iterator</a:t>
            </a:r>
            <a:r>
              <a:rPr lang="en-US" sz="800" dirty="0">
                <a:latin typeface="Lucida Console" panose="020B0609040504020204" pitchFamily="49" charset="0"/>
              </a:rPr>
              <a:t>&lt;_Iterator&gt;’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std::__lg(__last - __first) * 2,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~~~~~~~^~~~~~~~~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In file included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/7/bits/stl_algobase.h:67:0,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/7/list:60,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sortlist.cc:1: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/7/bits/stl_iterator.h:1191:5: note: candidate: template&lt;class 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, class _</a:t>
            </a:r>
            <a:r>
              <a:rPr lang="en-US" sz="800" dirty="0" err="1">
                <a:latin typeface="Lucida Console" panose="020B0609040504020204" pitchFamily="49" charset="0"/>
              </a:rPr>
              <a:t>IteratorR</a:t>
            </a:r>
            <a:r>
              <a:rPr lang="en-US" sz="800" dirty="0">
                <a:latin typeface="Lucida Console" panose="020B0609040504020204" pitchFamily="49" charset="0"/>
              </a:rPr>
              <a:t>&gt; </a:t>
            </a:r>
            <a:r>
              <a:rPr lang="en-US" sz="800" dirty="0" err="1">
                <a:latin typeface="Lucida Console" panose="020B0609040504020204" pitchFamily="49" charset="0"/>
              </a:rPr>
              <a:t>decltype</a:t>
            </a:r>
            <a:r>
              <a:rPr lang="en-US" sz="800" dirty="0">
                <a:latin typeface="Lucida Console" panose="020B0609040504020204" pitchFamily="49" charset="0"/>
              </a:rPr>
              <a:t> ((__</a:t>
            </a:r>
            <a:r>
              <a:rPr lang="en-US" sz="800" dirty="0" err="1">
                <a:latin typeface="Lucida Console" panose="020B0609040504020204" pitchFamily="49" charset="0"/>
              </a:rPr>
              <a:t>x.base</a:t>
            </a:r>
            <a:r>
              <a:rPr lang="en-US" sz="800" dirty="0">
                <a:latin typeface="Lucida Console" panose="020B0609040504020204" pitchFamily="49" charset="0"/>
              </a:rPr>
              <a:t>() - __</a:t>
            </a:r>
            <a:r>
              <a:rPr lang="en-US" sz="800" dirty="0" err="1">
                <a:latin typeface="Lucida Console" panose="020B0609040504020204" pitchFamily="49" charset="0"/>
              </a:rPr>
              <a:t>y.base</a:t>
            </a:r>
            <a:r>
              <a:rPr lang="en-US" sz="800" dirty="0">
                <a:latin typeface="Lucida Console" panose="020B0609040504020204" pitchFamily="49" charset="0"/>
              </a:rPr>
              <a:t>())) std::operator-(const std::</a:t>
            </a:r>
            <a:r>
              <a:rPr lang="en-US" sz="800" dirty="0" err="1">
                <a:latin typeface="Lucida Console" panose="020B0609040504020204" pitchFamily="49" charset="0"/>
              </a:rPr>
              <a:t>move_iterator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&gt;&amp;, const std::</a:t>
            </a:r>
            <a:r>
              <a:rPr lang="en-US" sz="800" dirty="0" err="1">
                <a:latin typeface="Lucida Console" panose="020B0609040504020204" pitchFamily="49" charset="0"/>
              </a:rPr>
              <a:t>move_iterator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IteratorR</a:t>
            </a:r>
            <a:r>
              <a:rPr lang="en-US" sz="800" dirty="0">
                <a:latin typeface="Lucida Console" panose="020B0609040504020204" pitchFamily="49" charset="0"/>
              </a:rPr>
              <a:t>&gt;&amp;)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operator-(const </a:t>
            </a:r>
            <a:r>
              <a:rPr lang="en-US" sz="800" dirty="0" err="1">
                <a:latin typeface="Lucida Console" panose="020B0609040504020204" pitchFamily="49" charset="0"/>
              </a:rPr>
              <a:t>move_iterator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&gt;&amp; __x,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^~~~~~~~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/7/bits/stl_iterator.h:1191:5: note:   template argument deduction/substitution failed: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In file included from 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/7/algorithm:62:0,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  from sortlist.cc:2: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latin typeface="Lucida Console" panose="020B0609040504020204" pitchFamily="49" charset="0"/>
              </a:rPr>
              <a:t>usr</a:t>
            </a:r>
            <a:r>
              <a:rPr lang="en-US" sz="800" dirty="0">
                <a:latin typeface="Lucida Console" panose="020B0609040504020204" pitchFamily="49" charset="0"/>
              </a:rPr>
              <a:t>/include/</a:t>
            </a:r>
            <a:r>
              <a:rPr lang="en-US" sz="800" dirty="0" err="1">
                <a:latin typeface="Lucida Console" panose="020B0609040504020204" pitchFamily="49" charset="0"/>
              </a:rPr>
              <a:t>c++</a:t>
            </a:r>
            <a:r>
              <a:rPr lang="en-US" sz="800" dirty="0">
                <a:latin typeface="Lucida Console" panose="020B0609040504020204" pitchFamily="49" charset="0"/>
              </a:rPr>
              <a:t>/7/bits/stl_algo.h:1969:22: note:   ‘std::_</a:t>
            </a:r>
            <a:r>
              <a:rPr lang="en-US" sz="800" dirty="0" err="1">
                <a:latin typeface="Lucida Console" panose="020B0609040504020204" pitchFamily="49" charset="0"/>
              </a:rPr>
              <a:t>List_iterator</a:t>
            </a:r>
            <a:r>
              <a:rPr lang="en-US" sz="800" dirty="0">
                <a:latin typeface="Lucida Console" panose="020B0609040504020204" pitchFamily="49" charset="0"/>
              </a:rPr>
              <a:t>&lt;int&gt;’ is not derived from ‘const std::</a:t>
            </a:r>
            <a:r>
              <a:rPr lang="en-US" sz="800" dirty="0" err="1">
                <a:latin typeface="Lucida Console" panose="020B0609040504020204" pitchFamily="49" charset="0"/>
              </a:rPr>
              <a:t>move_iterator</a:t>
            </a:r>
            <a:r>
              <a:rPr lang="en-US" sz="800" dirty="0">
                <a:latin typeface="Lucida Console" panose="020B0609040504020204" pitchFamily="49" charset="0"/>
              </a:rPr>
              <a:t>&lt;_</a:t>
            </a:r>
            <a:r>
              <a:rPr lang="en-US" sz="800" dirty="0" err="1">
                <a:latin typeface="Lucida Console" panose="020B0609040504020204" pitchFamily="49" charset="0"/>
              </a:rPr>
              <a:t>IteratorL</a:t>
            </a:r>
            <a:r>
              <a:rPr lang="en-US" sz="800" dirty="0">
                <a:latin typeface="Lucida Console" panose="020B0609040504020204" pitchFamily="49" charset="0"/>
              </a:rPr>
              <a:t>&gt;’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std::__lg(__last - __first) * 2,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800" dirty="0">
                <a:latin typeface="Lucida Console" panose="020B0609040504020204" pitchFamily="49" charset="0"/>
              </a:rPr>
              <a:t>               ~~~~~~~^~~~~~~~~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800" dirty="0"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E5B84-F773-43B1-B0F7-5B7325EC4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in this</a:t>
            </a:r>
          </a:p>
        </p:txBody>
      </p:sp>
    </p:spTree>
    <p:extLst>
      <p:ext uri="{BB962C8B-B14F-4D97-AF65-F5344CB8AC3E}">
        <p14:creationId xmlns:p14="http://schemas.microsoft.com/office/powerpoint/2010/main" val="22161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BC10-2C3F-4500-87B2-921A65E4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01F21-10E5-45E6-958C-D7EA58590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std::</a:t>
            </a:r>
            <a:r>
              <a:rPr lang="en-US" dirty="0" err="1">
                <a:latin typeface="Lucida Console" panose="020B0609040504020204" pitchFamily="49" charset="0"/>
              </a:rPr>
              <a:t>enable_if</a:t>
            </a:r>
            <a:r>
              <a:rPr lang="en-US" dirty="0"/>
              <a:t> is currently used in place of concepts, but it is unwieldy and verbose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EP, class IT, class F&gt;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std::</a:t>
            </a:r>
            <a:r>
              <a:rPr lang="en-US" dirty="0" err="1">
                <a:latin typeface="Lucida Console" panose="020B0609040504020204" pitchFamily="49" charset="0"/>
              </a:rPr>
              <a:t>enable_if</a:t>
            </a:r>
            <a:r>
              <a:rPr lang="en-US" dirty="0">
                <a:latin typeface="Lucida Console" panose="020B0609040504020204" pitchFamily="49" charset="0"/>
              </a:rPr>
              <a:t>&lt;std::</a:t>
            </a:r>
            <a:r>
              <a:rPr lang="en-US" dirty="0" err="1">
                <a:latin typeface="Lucida Console" panose="020B0609040504020204" pitchFamily="49" charset="0"/>
              </a:rPr>
              <a:t>is_execution_policy</a:t>
            </a:r>
            <a:r>
              <a:rPr lang="en-US" dirty="0">
                <a:latin typeface="Lucida Console" panose="020B0609040504020204" pitchFamily="49" charset="0"/>
              </a:rPr>
              <a:t>&lt;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std::decay&lt;EP&gt;::type&gt;::value, void&gt;::type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for_each</a:t>
            </a:r>
            <a:r>
              <a:rPr lang="en-US" dirty="0">
                <a:latin typeface="Lucida Console" panose="020B0609040504020204" pitchFamily="49" charset="0"/>
              </a:rPr>
              <a:t>(EP&amp;&amp; ep, IT first, IT last, F </a:t>
            </a:r>
            <a:r>
              <a:rPr lang="en-US" dirty="0" err="1">
                <a:latin typeface="Lucida Console" panose="020B0609040504020204" pitchFamily="49" charset="0"/>
              </a:rPr>
              <a:t>func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+mn-lt"/>
              </a:rPr>
              <a:t>With concepts, this declaration can be replaced with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</a:t>
            </a:r>
            <a:r>
              <a:rPr lang="en-US" dirty="0" err="1">
                <a:latin typeface="Lucida Console" panose="020B0609040504020204" pitchFamily="49" charset="0"/>
              </a:rPr>
              <a:t>forward_iterator</a:t>
            </a:r>
            <a:r>
              <a:rPr lang="en-US" dirty="0">
                <a:latin typeface="Lucida Console" panose="020B0609040504020204" pitchFamily="49" charset="0"/>
              </a:rPr>
              <a:t> IT&gt;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void </a:t>
            </a:r>
            <a:r>
              <a:rPr lang="en-US" dirty="0" err="1">
                <a:latin typeface="Lucida Console" panose="020B0609040504020204" pitchFamily="49" charset="0"/>
              </a:rPr>
              <a:t>for_each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execution_policy</a:t>
            </a:r>
            <a:r>
              <a:rPr lang="en-US" dirty="0">
                <a:latin typeface="Lucida Console" panose="020B0609040504020204" pitchFamily="49" charset="0"/>
              </a:rPr>
              <a:t> auto&amp;&amp; ep,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      IT first, IT last,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            invocable&lt;</a:t>
            </a:r>
            <a:r>
              <a:rPr lang="en-US" dirty="0" err="1">
                <a:latin typeface="Lucida Console" panose="020B0609040504020204" pitchFamily="49" charset="0"/>
              </a:rPr>
              <a:t>typename</a:t>
            </a:r>
            <a:r>
              <a:rPr lang="en-US" dirty="0">
                <a:latin typeface="Lucida Console" panose="020B0609040504020204" pitchFamily="49" charset="0"/>
              </a:rPr>
              <a:t> IT::</a:t>
            </a:r>
            <a:r>
              <a:rPr lang="en-US" dirty="0" err="1">
                <a:latin typeface="Lucida Console" panose="020B0609040504020204" pitchFamily="49" charset="0"/>
              </a:rPr>
              <a:t>value_type</a:t>
            </a:r>
            <a:r>
              <a:rPr lang="en-US" dirty="0">
                <a:latin typeface="Lucida Console" panose="020B0609040504020204" pitchFamily="49" charset="0"/>
              </a:rPr>
              <a:t>&amp;&gt; </a:t>
            </a:r>
            <a:r>
              <a:rPr lang="en-US" dirty="0" err="1">
                <a:latin typeface="Lucida Console" panose="020B0609040504020204" pitchFamily="49" charset="0"/>
              </a:rPr>
              <a:t>func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2B757-0B39-4FF8-B84C-FD6BC5F21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std::</a:t>
            </a:r>
            <a:r>
              <a:rPr lang="en-US" dirty="0" err="1"/>
              <a:t>enable_if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5301-B00B-4072-928D-6044E441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6485-B92C-4EDE-B69B-237C4882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named set of requirements on template parameters</a:t>
            </a:r>
          </a:p>
          <a:p>
            <a:r>
              <a:rPr lang="en-US" i="1" dirty="0"/>
              <a:t>concept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template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&lt;</a:t>
            </a:r>
            <a:r>
              <a:rPr lang="en-US" i="1" dirty="0"/>
              <a:t>template-parameter-list</a:t>
            </a:r>
            <a:r>
              <a:rPr lang="en-US" b="1" dirty="0">
                <a:latin typeface="Lucida Console" panose="020B0609040504020204" pitchFamily="49" charset="0"/>
              </a:rPr>
              <a:t>&gt;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concept</a:t>
            </a:r>
            <a:r>
              <a:rPr lang="en-US" dirty="0"/>
              <a:t> </a:t>
            </a:r>
            <a:r>
              <a:rPr lang="en-US" i="1" dirty="0"/>
              <a:t>id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=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concept unconstrained = true;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concept integral = std::</a:t>
            </a:r>
            <a:r>
              <a:rPr lang="en-US" dirty="0" err="1">
                <a:latin typeface="Lucida Console" panose="020B0609040504020204" pitchFamily="49" charset="0"/>
              </a:rPr>
              <a:t>is_integral</a:t>
            </a:r>
            <a:r>
              <a:rPr lang="en-US" dirty="0">
                <a:latin typeface="Lucida Console" panose="020B0609040504020204" pitchFamily="49" charset="0"/>
              </a:rPr>
              <a:t>&lt;T&gt;::value;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T&gt; concept </a:t>
            </a:r>
            <a:r>
              <a:rPr lang="en-US" dirty="0" err="1">
                <a:latin typeface="Lucida Console" panose="020B0609040504020204" pitchFamily="49" charset="0"/>
              </a:rPr>
              <a:t>small_type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sizeof</a:t>
            </a:r>
            <a:r>
              <a:rPr lang="en-US" dirty="0">
                <a:latin typeface="Lucida Console" panose="020B0609040504020204" pitchFamily="49" charset="0"/>
              </a:rPr>
              <a:t>(T) &lt;= 8;</a:t>
            </a:r>
          </a:p>
          <a:p>
            <a:r>
              <a:rPr lang="en-US" dirty="0">
                <a:latin typeface="Lucida Console" panose="020B0609040504020204" pitchFamily="49" charset="0"/>
              </a:rPr>
              <a:t>template &lt;class T, class U&gt; concept </a:t>
            </a:r>
            <a:r>
              <a:rPr lang="en-US" dirty="0" err="1">
                <a:latin typeface="Lucida Console" panose="020B0609040504020204" pitchFamily="49" charset="0"/>
              </a:rPr>
              <a:t>bigger_than</a:t>
            </a:r>
            <a:r>
              <a:rPr lang="en-US" dirty="0">
                <a:latin typeface="Lucida Console" panose="020B0609040504020204" pitchFamily="49" charset="0"/>
              </a:rPr>
              <a:t> =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					</a:t>
            </a:r>
            <a:r>
              <a:rPr lang="en-US" dirty="0" err="1">
                <a:latin typeface="Lucida Console" panose="020B0609040504020204" pitchFamily="49" charset="0"/>
              </a:rPr>
              <a:t>sizeof</a:t>
            </a:r>
            <a:r>
              <a:rPr lang="en-US" dirty="0">
                <a:latin typeface="Lucida Console" panose="020B0609040504020204" pitchFamily="49" charset="0"/>
              </a:rPr>
              <a:t>(T) &gt; </a:t>
            </a:r>
            <a:r>
              <a:rPr lang="en-US" dirty="0" err="1">
                <a:latin typeface="Lucida Console" panose="020B0609040504020204" pitchFamily="49" charset="0"/>
              </a:rPr>
              <a:t>sizeof</a:t>
            </a:r>
            <a:r>
              <a:rPr lang="en-US" dirty="0">
                <a:latin typeface="Lucida Console" panose="020B0609040504020204" pitchFamily="49" charset="0"/>
              </a:rPr>
              <a:t>(U);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20C40-D0D0-4964-9AC3-933CC97C4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4596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B25E-9C6F-45CA-90BA-6BF016CF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BEBB-1AF1-4138-8ACB-94E30749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concept is a compile-time </a:t>
            </a:r>
            <a:r>
              <a:rPr lang="en-US" dirty="0" err="1"/>
              <a:t>boolean</a:t>
            </a:r>
            <a:r>
              <a:rPr lang="en-US" dirty="0"/>
              <a:t> expression</a:t>
            </a:r>
          </a:p>
          <a:p>
            <a:r>
              <a:rPr lang="en-US" dirty="0"/>
              <a:t>Most commonly used in requires clauses and in other concept definitions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template &lt;class T&gt; concept integral = std::</a:t>
            </a:r>
            <a:r>
              <a:rPr lang="en-US" sz="1400" dirty="0" err="1">
                <a:latin typeface="Lucida Console" panose="020B0609040504020204" pitchFamily="49" charset="0"/>
              </a:rPr>
              <a:t>is_integral</a:t>
            </a:r>
            <a:r>
              <a:rPr lang="en-US" sz="1400" dirty="0">
                <a:latin typeface="Lucida Console" panose="020B0609040504020204" pitchFamily="49" charset="0"/>
              </a:rPr>
              <a:t>&lt;T&gt;::value;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template &lt;class T&gt; concept </a:t>
            </a:r>
            <a:r>
              <a:rPr lang="en-US" sz="1400" dirty="0" err="1">
                <a:latin typeface="Lucida Console" panose="020B0609040504020204" pitchFamily="49" charset="0"/>
              </a:rPr>
              <a:t>signed_integral</a:t>
            </a:r>
            <a:r>
              <a:rPr lang="en-US" sz="1400" dirty="0">
                <a:latin typeface="Lucida Console" panose="020B0609040504020204" pitchFamily="49" charset="0"/>
              </a:rPr>
              <a:t> = integral&lt;T&gt; &amp;&amp; std::</a:t>
            </a:r>
            <a:r>
              <a:rPr lang="en-US" sz="1400" dirty="0" err="1">
                <a:latin typeface="Lucida Console" panose="020B0609040504020204" pitchFamily="49" charset="0"/>
              </a:rPr>
              <a:t>is_signed</a:t>
            </a:r>
            <a:r>
              <a:rPr lang="en-US" sz="1400" dirty="0">
                <a:latin typeface="Lucida Console" panose="020B0609040504020204" pitchFamily="49" charset="0"/>
              </a:rPr>
              <a:t>&lt;T&gt;::value;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template &lt;class T&gt; concept semiregular = </a:t>
            </a:r>
            <a:r>
              <a:rPr lang="en-US" sz="1400" dirty="0" err="1">
                <a:latin typeface="Lucida Console" panose="020B0609040504020204" pitchFamily="49" charset="0"/>
              </a:rPr>
              <a:t>copyable</a:t>
            </a:r>
            <a:r>
              <a:rPr lang="en-US" sz="1400" dirty="0">
                <a:latin typeface="Lucida Console" panose="020B0609040504020204" pitchFamily="49" charset="0"/>
              </a:rPr>
              <a:t>&lt;T&gt; &amp;&amp; </a:t>
            </a:r>
            <a:r>
              <a:rPr lang="en-US" sz="1400" dirty="0" err="1">
                <a:latin typeface="Lucida Console" panose="020B0609040504020204" pitchFamily="49" charset="0"/>
              </a:rPr>
              <a:t>default_constructible</a:t>
            </a:r>
            <a:r>
              <a:rPr lang="en-US" sz="1400" dirty="0">
                <a:latin typeface="Lucida Console" panose="020B0609040504020204" pitchFamily="49" charset="0"/>
              </a:rPr>
              <a:t>&lt;T&gt;;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template &lt;class T&gt; concept regular = semiregular&lt;T&gt; &amp;&amp; </a:t>
            </a:r>
            <a:r>
              <a:rPr lang="en-US" sz="1400" dirty="0" err="1">
                <a:latin typeface="Lucida Console" panose="020B0609040504020204" pitchFamily="49" charset="0"/>
              </a:rPr>
              <a:t>equality_comparable</a:t>
            </a:r>
            <a:r>
              <a:rPr lang="en-US" sz="1400" dirty="0">
                <a:latin typeface="Lucida Console" panose="020B0609040504020204" pitchFamily="49" charset="0"/>
              </a:rPr>
              <a:t>&lt;T&gt;;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B581-CF9B-4CE0-90C1-89AEA269C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12065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FA84-E3BD-45BA-ACEE-CE001F94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CC77-07BB-407E-91EC-6FC07919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requires-clause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  <a:cs typeface="Courier New" panose="02070309020205020404" pitchFamily="49" charset="0"/>
              </a:rPr>
              <a:t>requires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</a:p>
          <a:p>
            <a:r>
              <a:rPr lang="en-US" dirty="0"/>
              <a:t>Can be used right after template parameter list</a:t>
            </a:r>
          </a:p>
          <a:p>
            <a:r>
              <a:rPr 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	template &lt;class T&gt;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signed_integral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&lt;T&gt;</a:t>
            </a:r>
            <a:br>
              <a:rPr lang="en-US" dirty="0">
                <a:latin typeface="Lucida Console" panose="020B060904050402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	T difference(T a, T b) { return a – b; }</a:t>
            </a:r>
          </a:p>
          <a:p>
            <a:r>
              <a:rPr lang="en-US" dirty="0"/>
              <a:t>Can be used at the end of a function declarator</a:t>
            </a:r>
          </a:p>
          <a:p>
            <a:r>
              <a:rPr lang="en-US" dirty="0">
                <a:latin typeface="Lucida Console" panose="020B0609040504020204" pitchFamily="49" charset="0"/>
              </a:rPr>
              <a:t>	template &lt;class T&gt;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T difference(T a, T b) 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requires </a:t>
            </a:r>
            <a:r>
              <a:rPr lang="en-US" dirty="0" err="1">
                <a:solidFill>
                  <a:schemeClr val="tx2"/>
                </a:solidFill>
                <a:latin typeface="Lucida Console" panose="020B0609040504020204" pitchFamily="49" charset="0"/>
              </a:rPr>
              <a:t>signed_integral</a:t>
            </a:r>
            <a:r>
              <a:rPr 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&lt;T&gt;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{ return a – b; }</a:t>
            </a:r>
          </a:p>
          <a:p>
            <a:r>
              <a:rPr lang="en-US" dirty="0"/>
              <a:t>Can be used in a requires expression (to be shown later)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3480-B2F4-4C67-AB12-CC9A2FA59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3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C89-8864-41D2-93C2-09A76D43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FE1E-0BC5-4227-AD5E-9AC4C6DB4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compile-time </a:t>
            </a:r>
            <a:r>
              <a:rPr lang="en-US" dirty="0" err="1"/>
              <a:t>boolean</a:t>
            </a:r>
            <a:r>
              <a:rPr lang="en-US" dirty="0"/>
              <a:t> expression, useful for testing the validity of code</a:t>
            </a:r>
          </a:p>
          <a:p>
            <a:r>
              <a:rPr lang="en-US" dirty="0"/>
              <a:t>Most commonly used in concept definitions, sometimes in requires clauses</a:t>
            </a:r>
          </a:p>
          <a:p>
            <a:r>
              <a:rPr lang="en-US" i="1" dirty="0"/>
              <a:t>requires-expression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[ 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dirty="0"/>
              <a:t> </a:t>
            </a:r>
            <a:r>
              <a:rPr lang="en-US" i="1" dirty="0"/>
              <a:t>parameter-list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)</a:t>
            </a:r>
            <a:r>
              <a:rPr lang="en-US" dirty="0"/>
              <a:t> ] </a:t>
            </a:r>
            <a:r>
              <a:rPr lang="en-US" b="1" dirty="0">
                <a:latin typeface="Lucida Console" panose="020B0609040504020204" pitchFamily="49" charset="0"/>
              </a:rPr>
              <a:t>{</a:t>
            </a:r>
            <a:r>
              <a:rPr lang="en-US" dirty="0"/>
              <a:t> </a:t>
            </a:r>
            <a:r>
              <a:rPr lang="en-US" i="1" dirty="0"/>
              <a:t>requirement-sequence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}</a:t>
            </a:r>
          </a:p>
          <a:p>
            <a:r>
              <a:rPr lang="en-US" i="1" dirty="0"/>
              <a:t>simple-requirement</a:t>
            </a:r>
            <a:r>
              <a:rPr lang="en-US" dirty="0"/>
              <a:t> : </a:t>
            </a:r>
            <a:r>
              <a:rPr lang="en-US" i="1" dirty="0"/>
              <a:t>expression</a:t>
            </a:r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i="1" dirty="0"/>
              <a:t>type-requirement</a:t>
            </a:r>
            <a:r>
              <a:rPr lang="en-US" dirty="0"/>
              <a:t> : </a:t>
            </a:r>
            <a:r>
              <a:rPr lang="en-US" b="1" dirty="0" err="1">
                <a:latin typeface="Lucida Console" panose="020B0609040504020204" pitchFamily="49" charset="0"/>
              </a:rPr>
              <a:t>typename</a:t>
            </a:r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</a:p>
          <a:p>
            <a:r>
              <a:rPr lang="en-US" i="1" dirty="0"/>
              <a:t>compound-requirement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{</a:t>
            </a:r>
            <a:r>
              <a:rPr lang="en-US" dirty="0"/>
              <a:t> </a:t>
            </a:r>
            <a:r>
              <a:rPr lang="en-US" i="1" dirty="0"/>
              <a:t>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}</a:t>
            </a:r>
            <a:r>
              <a:rPr lang="en-US" dirty="0"/>
              <a:t> [ </a:t>
            </a:r>
            <a:r>
              <a:rPr lang="en-US" b="1" dirty="0" err="1">
                <a:latin typeface="Lucida Console" panose="020B0609040504020204" pitchFamily="49" charset="0"/>
              </a:rPr>
              <a:t>noexcept</a:t>
            </a:r>
            <a:r>
              <a:rPr lang="en-US" dirty="0"/>
              <a:t> ] [ </a:t>
            </a:r>
            <a:r>
              <a:rPr lang="en-US" b="1" dirty="0">
                <a:latin typeface="Lucida Console" panose="020B0609040504020204" pitchFamily="49" charset="0"/>
              </a:rPr>
              <a:t>-&gt;</a:t>
            </a:r>
            <a:r>
              <a:rPr lang="en-US" dirty="0"/>
              <a:t> </a:t>
            </a:r>
            <a:r>
              <a:rPr lang="en-US" i="1" dirty="0"/>
              <a:t>type-constraint</a:t>
            </a:r>
            <a:r>
              <a:rPr lang="en-US" dirty="0"/>
              <a:t> ]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</a:p>
          <a:p>
            <a:r>
              <a:rPr lang="en-US" i="1" dirty="0"/>
              <a:t>nested-requirement</a:t>
            </a:r>
            <a:r>
              <a:rPr lang="en-US" dirty="0"/>
              <a:t> : </a:t>
            </a:r>
            <a:r>
              <a:rPr lang="en-US" b="1" dirty="0">
                <a:latin typeface="Lucida Console" panose="020B0609040504020204" pitchFamily="49" charset="0"/>
              </a:rPr>
              <a:t>requires</a:t>
            </a:r>
            <a:r>
              <a:rPr lang="en-US" dirty="0"/>
              <a:t> </a:t>
            </a:r>
            <a:r>
              <a:rPr lang="en-US" i="1" dirty="0"/>
              <a:t>constraint-expression</a:t>
            </a:r>
            <a:r>
              <a:rPr lang="en-US" dirty="0"/>
              <a:t> </a:t>
            </a:r>
            <a:r>
              <a:rPr lang="en-US" b="1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48060-0AFA-46F7-B502-E386C99D1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8E90-F47A-4642-9D71-6BE207E8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Requires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1C643-4EB2-4106-BA8E-2A79CF3E4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simple-requirement</a:t>
            </a:r>
            <a:r>
              <a:rPr lang="en-US" dirty="0"/>
              <a:t> : </a:t>
            </a:r>
            <a:r>
              <a:rPr lang="en-US" i="1" dirty="0"/>
              <a:t>expression</a:t>
            </a:r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  <a:endParaRPr lang="en-US" dirty="0"/>
          </a:p>
          <a:p>
            <a:r>
              <a:rPr lang="en-US" dirty="0"/>
              <a:t>Is the given expression valid?</a:t>
            </a:r>
          </a:p>
          <a:p>
            <a:r>
              <a:rPr lang="en-US" dirty="0"/>
              <a:t>	Where “valid” means “not ill-formed” or “no compilation errors”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(T a)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a + a;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>
                <a:latin typeface="Lucida Console" panose="020B0609040504020204" pitchFamily="49" charset="0"/>
              </a:rPr>
              <a:t>requires (T&amp;&amp; t, U&amp;&amp; u) {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swap(std::forward&lt;T&gt;(t), std::forward&lt;U&gt;(u));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	swap(std::forward&lt;U&gt;(u), std::forward&lt;T&gt;(t));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4A3C9-03A7-432A-A298-3C598C692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requirement</a:t>
            </a:r>
          </a:p>
        </p:txBody>
      </p:sp>
    </p:spTree>
    <p:extLst>
      <p:ext uri="{BB962C8B-B14F-4D97-AF65-F5344CB8AC3E}">
        <p14:creationId xmlns:p14="http://schemas.microsoft.com/office/powerpoint/2010/main" val="21496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.pptx" id="{27550897-1D76-4101-A231-1B63D27303B9}" vid="{366B34B9-F64C-4A4B-9369-4F401620BA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3" ma:contentTypeDescription="Create a new document." ma:contentTypeScope="" ma:versionID="18e4fe7084fa1ad5218ba6c5879b30a0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9023eca1d0513e53238de79f676f1a5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2a5b1eea-32a8-4673-8d38-de3226caeee3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08BC77-5112-42E8-BD4D-A06A53FE3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NVIDIA_Template_LIGHT_Big</Template>
  <TotalTime>1958</TotalTime>
  <Words>3223</Words>
  <Application>Microsoft Office PowerPoint</Application>
  <PresentationFormat>Custom</PresentationFormat>
  <Paragraphs>205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Unicode MS</vt:lpstr>
      <vt:lpstr>Century Gothic</vt:lpstr>
      <vt:lpstr>Courier New</vt:lpstr>
      <vt:lpstr>Lucida Console</vt:lpstr>
      <vt:lpstr>Trebuchet MS</vt:lpstr>
      <vt:lpstr>Wingdings</vt:lpstr>
      <vt:lpstr>Title &amp; Bullet</vt:lpstr>
      <vt:lpstr>Introduction to C++20 Concepts</vt:lpstr>
      <vt:lpstr>Motivation</vt:lpstr>
      <vt:lpstr>Motivation</vt:lpstr>
      <vt:lpstr>Motivation</vt:lpstr>
      <vt:lpstr>Concept</vt:lpstr>
      <vt:lpstr>Concept</vt:lpstr>
      <vt:lpstr>Requires Clause</vt:lpstr>
      <vt:lpstr>Requires Expression</vt:lpstr>
      <vt:lpstr>Requires Expression</vt:lpstr>
      <vt:lpstr>Requires Expression</vt:lpstr>
      <vt:lpstr>Requires Expression</vt:lpstr>
      <vt:lpstr>Requires Expression</vt:lpstr>
      <vt:lpstr>Requires Expression</vt:lpstr>
      <vt:lpstr>Requires requires</vt:lpstr>
      <vt:lpstr>Requires requires</vt:lpstr>
      <vt:lpstr>Concept</vt:lpstr>
      <vt:lpstr>Concept</vt:lpstr>
      <vt:lpstr>Requires Clause</vt:lpstr>
      <vt:lpstr>Short notation</vt:lpstr>
      <vt:lpstr>Short Notation</vt:lpstr>
      <vt:lpstr>Shorter notation</vt:lpstr>
      <vt:lpstr>Shorter notation</vt:lpstr>
      <vt:lpstr>Auto parameters</vt:lpstr>
      <vt:lpstr>Constrained auto variables</vt:lpstr>
      <vt:lpstr>Subsumption</vt:lpstr>
      <vt:lpstr>Subsumption</vt:lpstr>
      <vt:lpstr>Subsumption</vt:lpstr>
      <vt:lpstr>Motivation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C++20 Concepts</dc:title>
  <dc:creator>David Olsen</dc:creator>
  <cp:lastModifiedBy>David Olsen</cp:lastModifiedBy>
  <cp:revision>44</cp:revision>
  <dcterms:created xsi:type="dcterms:W3CDTF">2019-12-16T17:14:10Z</dcterms:created>
  <dcterms:modified xsi:type="dcterms:W3CDTF">2019-12-18T01:53:03Z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